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34"/>
  </p:notesMasterIdLst>
  <p:handoutMasterIdLst>
    <p:handoutMasterId r:id="rId35"/>
  </p:handoutMasterIdLst>
  <p:sldIdLst>
    <p:sldId id="256" r:id="rId2"/>
    <p:sldId id="323" r:id="rId3"/>
    <p:sldId id="385" r:id="rId4"/>
    <p:sldId id="350" r:id="rId5"/>
    <p:sldId id="378" r:id="rId6"/>
    <p:sldId id="383" r:id="rId7"/>
    <p:sldId id="392" r:id="rId8"/>
    <p:sldId id="358" r:id="rId9"/>
    <p:sldId id="319" r:id="rId10"/>
    <p:sldId id="344" r:id="rId11"/>
    <p:sldId id="381" r:id="rId12"/>
    <p:sldId id="386" r:id="rId13"/>
    <p:sldId id="387" r:id="rId14"/>
    <p:sldId id="316" r:id="rId15"/>
    <p:sldId id="363" r:id="rId16"/>
    <p:sldId id="368" r:id="rId17"/>
    <p:sldId id="389" r:id="rId18"/>
    <p:sldId id="388" r:id="rId19"/>
    <p:sldId id="390" r:id="rId20"/>
    <p:sldId id="382" r:id="rId21"/>
    <p:sldId id="375" r:id="rId22"/>
    <p:sldId id="376" r:id="rId23"/>
    <p:sldId id="369" r:id="rId24"/>
    <p:sldId id="384" r:id="rId25"/>
    <p:sldId id="370" r:id="rId26"/>
    <p:sldId id="391" r:id="rId27"/>
    <p:sldId id="371" r:id="rId28"/>
    <p:sldId id="372" r:id="rId29"/>
    <p:sldId id="353" r:id="rId30"/>
    <p:sldId id="393" r:id="rId31"/>
    <p:sldId id="343" r:id="rId32"/>
    <p:sldId id="39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800000"/>
    <a:srgbClr val="0000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38" autoAdjust="0"/>
    <p:restoredTop sz="82692" autoAdjust="0"/>
  </p:normalViewPr>
  <p:slideViewPr>
    <p:cSldViewPr>
      <p:cViewPr>
        <p:scale>
          <a:sx n="105" d="100"/>
          <a:sy n="105" d="100"/>
        </p:scale>
        <p:origin x="664" y="1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E3B50E-85AA-42FB-80F0-82FF669CF2DB}"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C26B372D-A40F-4EEB-882A-B0A88523DE9C}">
      <dgm:prSet phldrT="[Text]" custT="1"/>
      <dgm:spPr>
        <a:solidFill>
          <a:schemeClr val="accent2">
            <a:lumMod val="60000"/>
            <a:lumOff val="40000"/>
          </a:schemeClr>
        </a:solidFill>
      </dgm:spPr>
      <dgm:t>
        <a:bodyPr/>
        <a:lstStyle/>
        <a:p>
          <a:r>
            <a:rPr lang="en-US" sz="2200" b="1" dirty="0" smtClean="0">
              <a:solidFill>
                <a:srgbClr val="0000FF"/>
              </a:solidFill>
            </a:rPr>
            <a:t>Introduction and Motivation</a:t>
          </a:r>
          <a:endParaRPr lang="en-US" sz="2200" b="1" dirty="0">
            <a:solidFill>
              <a:srgbClr val="0000FF"/>
            </a:solidFill>
          </a:endParaRPr>
        </a:p>
      </dgm:t>
    </dgm:pt>
    <dgm:pt modelId="{3A60E589-80B7-4111-AFAD-56AE46CC6001}" type="parTrans" cxnId="{F9A3A687-BEEF-4412-8F9E-45C6AC883528}">
      <dgm:prSet/>
      <dgm:spPr/>
      <dgm:t>
        <a:bodyPr/>
        <a:lstStyle/>
        <a:p>
          <a:endParaRPr lang="en-US"/>
        </a:p>
      </dgm:t>
    </dgm:pt>
    <dgm:pt modelId="{3DE57CA4-D182-4351-801B-41B58A285964}" type="sibTrans" cxnId="{F9A3A687-BEEF-4412-8F9E-45C6AC883528}">
      <dgm:prSet/>
      <dgm:spPr/>
      <dgm:t>
        <a:bodyPr/>
        <a:lstStyle/>
        <a:p>
          <a:endParaRPr lang="en-US"/>
        </a:p>
      </dgm:t>
    </dgm:pt>
    <dgm:pt modelId="{E7DFDB4D-A338-4FC0-839E-84587C241EF2}">
      <dgm:prSet phldrT="[Text]" custT="1"/>
      <dgm:spPr>
        <a:solidFill>
          <a:schemeClr val="accent2">
            <a:lumMod val="20000"/>
            <a:lumOff val="80000"/>
            <a:alpha val="90000"/>
          </a:schemeClr>
        </a:solidFill>
      </dgm:spPr>
      <dgm:t>
        <a:bodyPr/>
        <a:lstStyle/>
        <a:p>
          <a:r>
            <a:rPr lang="en-US" sz="2000" i="1" dirty="0" smtClean="0"/>
            <a:t>Resource</a:t>
          </a:r>
          <a:r>
            <a:rPr lang="en-US" sz="2000" i="1" baseline="0" dirty="0" smtClean="0"/>
            <a:t> Allocation During Disaster Scenarios</a:t>
          </a:r>
          <a:endParaRPr lang="en-US" sz="2000" i="1" dirty="0"/>
        </a:p>
      </dgm:t>
    </dgm:pt>
    <dgm:pt modelId="{47E494DB-02FD-4E47-AA74-171E4ED69440}" type="parTrans" cxnId="{FFBC1E25-FCAE-4C20-BAA7-6688C37CD35A}">
      <dgm:prSet/>
      <dgm:spPr/>
      <dgm:t>
        <a:bodyPr/>
        <a:lstStyle/>
        <a:p>
          <a:endParaRPr lang="en-US"/>
        </a:p>
      </dgm:t>
    </dgm:pt>
    <dgm:pt modelId="{633FC5E1-5C4A-4D79-9F71-93BE9B4920BA}" type="sibTrans" cxnId="{FFBC1E25-FCAE-4C20-BAA7-6688C37CD35A}">
      <dgm:prSet/>
      <dgm:spPr/>
      <dgm:t>
        <a:bodyPr/>
        <a:lstStyle/>
        <a:p>
          <a:endParaRPr lang="en-US"/>
        </a:p>
      </dgm:t>
    </dgm:pt>
    <dgm:pt modelId="{5495BD71-A23B-467C-AE5E-33C299656130}">
      <dgm:prSet phldrT="[Text]" custT="1"/>
      <dgm:spPr>
        <a:solidFill>
          <a:schemeClr val="bg1">
            <a:lumMod val="75000"/>
          </a:schemeClr>
        </a:solidFill>
      </dgm:spPr>
      <dgm:t>
        <a:bodyPr/>
        <a:lstStyle/>
        <a:p>
          <a:r>
            <a:rPr lang="en-US" sz="2200" b="1" dirty="0" smtClean="0">
              <a:solidFill>
                <a:srgbClr val="0000FF"/>
              </a:solidFill>
            </a:rPr>
            <a:t>Solution Approach,  and Methodology</a:t>
          </a:r>
          <a:endParaRPr lang="en-US" sz="2200" b="1" dirty="0">
            <a:solidFill>
              <a:srgbClr val="0000FF"/>
            </a:solidFill>
          </a:endParaRPr>
        </a:p>
      </dgm:t>
    </dgm:pt>
    <dgm:pt modelId="{DC3C3F17-EE58-41FD-9A70-08045CCD777A}" type="parTrans" cxnId="{480A33C4-A5E7-479A-A1FF-4191BF65C57E}">
      <dgm:prSet/>
      <dgm:spPr/>
      <dgm:t>
        <a:bodyPr/>
        <a:lstStyle/>
        <a:p>
          <a:endParaRPr lang="en-US"/>
        </a:p>
      </dgm:t>
    </dgm:pt>
    <dgm:pt modelId="{489E420A-7107-41CC-AFA4-E8C33DD40D71}" type="sibTrans" cxnId="{480A33C4-A5E7-479A-A1FF-4191BF65C57E}">
      <dgm:prSet/>
      <dgm:spPr/>
      <dgm:t>
        <a:bodyPr/>
        <a:lstStyle/>
        <a:p>
          <a:endParaRPr lang="en-US"/>
        </a:p>
      </dgm:t>
    </dgm:pt>
    <dgm:pt modelId="{BC6DB501-75AD-4CF7-9C16-92D0B833A5D7}">
      <dgm:prSet phldrT="[Text]" custT="1"/>
      <dgm:spPr>
        <a:solidFill>
          <a:schemeClr val="bg1">
            <a:lumMod val="85000"/>
            <a:alpha val="90000"/>
          </a:schemeClr>
        </a:solidFill>
      </dgm:spPr>
      <dgm:t>
        <a:bodyPr/>
        <a:lstStyle/>
        <a:p>
          <a:r>
            <a:rPr lang="en-US" sz="2000" i="1" dirty="0" smtClean="0"/>
            <a:t>Resource Allocation Problem Formulation</a:t>
          </a:r>
          <a:endParaRPr lang="en-US" sz="2000" i="1" dirty="0"/>
        </a:p>
      </dgm:t>
    </dgm:pt>
    <dgm:pt modelId="{18169663-B186-4AC3-89E3-7BFC3DD894AE}" type="parTrans" cxnId="{D3AFE273-4EAE-4417-B1C9-732F5978FFDA}">
      <dgm:prSet/>
      <dgm:spPr/>
      <dgm:t>
        <a:bodyPr/>
        <a:lstStyle/>
        <a:p>
          <a:endParaRPr lang="en-US"/>
        </a:p>
      </dgm:t>
    </dgm:pt>
    <dgm:pt modelId="{F35CE453-9F36-4AAE-932D-662DBB094A52}" type="sibTrans" cxnId="{D3AFE273-4EAE-4417-B1C9-732F5978FFDA}">
      <dgm:prSet/>
      <dgm:spPr/>
      <dgm:t>
        <a:bodyPr/>
        <a:lstStyle/>
        <a:p>
          <a:endParaRPr lang="en-US"/>
        </a:p>
      </dgm:t>
    </dgm:pt>
    <dgm:pt modelId="{50F474B1-845C-4A46-8D3B-3C087B84142E}">
      <dgm:prSet phldrT="[Text]" custT="1"/>
      <dgm:spPr>
        <a:solidFill>
          <a:schemeClr val="accent2">
            <a:lumMod val="20000"/>
            <a:lumOff val="80000"/>
            <a:alpha val="90000"/>
          </a:schemeClr>
        </a:solidFill>
      </dgm:spPr>
      <dgm:t>
        <a:bodyPr/>
        <a:lstStyle/>
        <a:p>
          <a:r>
            <a:rPr lang="en-US" sz="2000" i="1" dirty="0" smtClean="0"/>
            <a:t>An</a:t>
          </a:r>
          <a:r>
            <a:rPr lang="en-US" sz="2000" i="1" baseline="0" dirty="0" smtClean="0"/>
            <a:t> ICN Approach to Response Optimization</a:t>
          </a:r>
          <a:endParaRPr lang="en-US" sz="2000" i="1" dirty="0"/>
        </a:p>
      </dgm:t>
    </dgm:pt>
    <dgm:pt modelId="{6C5C1352-F86D-4ADD-AC3D-596C388C1EDE}" type="parTrans" cxnId="{04DDB6D5-B3D9-4F82-B17B-3B2ABA958905}">
      <dgm:prSet/>
      <dgm:spPr/>
      <dgm:t>
        <a:bodyPr/>
        <a:lstStyle/>
        <a:p>
          <a:endParaRPr lang="en-US"/>
        </a:p>
      </dgm:t>
    </dgm:pt>
    <dgm:pt modelId="{0633308E-2487-4D63-8114-1C48B67BD9C8}" type="sibTrans" cxnId="{04DDB6D5-B3D9-4F82-B17B-3B2ABA958905}">
      <dgm:prSet/>
      <dgm:spPr/>
      <dgm:t>
        <a:bodyPr/>
        <a:lstStyle/>
        <a:p>
          <a:endParaRPr lang="en-US"/>
        </a:p>
      </dgm:t>
    </dgm:pt>
    <dgm:pt modelId="{C491F6C0-A30F-4811-9076-875ECB2D6B4F}">
      <dgm:prSet phldrT="[Text]" custT="1"/>
      <dgm:spPr>
        <a:solidFill>
          <a:schemeClr val="bg1">
            <a:lumMod val="85000"/>
            <a:alpha val="90000"/>
          </a:schemeClr>
        </a:solidFill>
      </dgm:spPr>
      <dgm:t>
        <a:bodyPr/>
        <a:lstStyle/>
        <a:p>
          <a:r>
            <a:rPr lang="en-US" sz="2000" i="1" dirty="0" smtClean="0"/>
            <a:t>ARA Framework Architecture</a:t>
          </a:r>
          <a:endParaRPr lang="en-US" sz="2000" i="1" dirty="0"/>
        </a:p>
      </dgm:t>
    </dgm:pt>
    <dgm:pt modelId="{1FF5C937-36FE-4552-880F-0830023B2FDF}" type="parTrans" cxnId="{6C42D2D0-E3D9-4E89-B14E-465DDB7E8F1C}">
      <dgm:prSet/>
      <dgm:spPr/>
      <dgm:t>
        <a:bodyPr/>
        <a:lstStyle/>
        <a:p>
          <a:endParaRPr lang="en-US"/>
        </a:p>
      </dgm:t>
    </dgm:pt>
    <dgm:pt modelId="{6CFDED1B-FA8F-4F11-8F1F-9A2AFB2C1785}" type="sibTrans" cxnId="{6C42D2D0-E3D9-4E89-B14E-465DDB7E8F1C}">
      <dgm:prSet/>
      <dgm:spPr/>
      <dgm:t>
        <a:bodyPr/>
        <a:lstStyle/>
        <a:p>
          <a:endParaRPr lang="en-US"/>
        </a:p>
      </dgm:t>
    </dgm:pt>
    <dgm:pt modelId="{D1618844-264F-4121-B359-3040BB1CF329}">
      <dgm:prSet phldrT="[Text]" custT="1"/>
      <dgm:spPr>
        <a:solidFill>
          <a:schemeClr val="bg1">
            <a:lumMod val="85000"/>
            <a:alpha val="90000"/>
          </a:schemeClr>
        </a:solidFill>
      </dgm:spPr>
      <dgm:t>
        <a:bodyPr/>
        <a:lstStyle/>
        <a:p>
          <a:r>
            <a:rPr lang="en-US" sz="2000" i="1" dirty="0" smtClean="0"/>
            <a:t>Dispatch</a:t>
          </a:r>
          <a:r>
            <a:rPr lang="en-US" sz="2000" i="1" baseline="0" dirty="0" smtClean="0"/>
            <a:t> Phase and Annealing Phase</a:t>
          </a:r>
          <a:endParaRPr lang="en-US" sz="2000" i="1" dirty="0"/>
        </a:p>
      </dgm:t>
    </dgm:pt>
    <dgm:pt modelId="{75F147C3-6733-4772-BF27-B6FFE23661F5}" type="parTrans" cxnId="{FBEF977E-6BFE-43A7-ABFE-B8ED59C86662}">
      <dgm:prSet/>
      <dgm:spPr/>
      <dgm:t>
        <a:bodyPr/>
        <a:lstStyle/>
        <a:p>
          <a:endParaRPr lang="en-US"/>
        </a:p>
      </dgm:t>
    </dgm:pt>
    <dgm:pt modelId="{FB9DA932-68AF-41C6-8751-F49A03D91648}" type="sibTrans" cxnId="{FBEF977E-6BFE-43A7-ABFE-B8ED59C86662}">
      <dgm:prSet/>
      <dgm:spPr/>
      <dgm:t>
        <a:bodyPr/>
        <a:lstStyle/>
        <a:p>
          <a:endParaRPr lang="en-US"/>
        </a:p>
      </dgm:t>
    </dgm:pt>
    <dgm:pt modelId="{350E5761-AAFE-42FC-8F82-9BB9BCC77AEF}">
      <dgm:prSet phldrT="[Text]" custT="1"/>
      <dgm:spPr>
        <a:solidFill>
          <a:srgbClr val="92D050"/>
        </a:solidFill>
      </dgm:spPr>
      <dgm:t>
        <a:bodyPr/>
        <a:lstStyle/>
        <a:p>
          <a:r>
            <a:rPr lang="en-US" sz="2200" b="1" dirty="0" smtClean="0">
              <a:solidFill>
                <a:srgbClr val="0000FF"/>
              </a:solidFill>
            </a:rPr>
            <a:t>Results and Conclusions</a:t>
          </a:r>
          <a:endParaRPr lang="en-US" sz="2200" b="1" dirty="0">
            <a:solidFill>
              <a:srgbClr val="0000FF"/>
            </a:solidFill>
          </a:endParaRPr>
        </a:p>
      </dgm:t>
    </dgm:pt>
    <dgm:pt modelId="{45B4FC6B-7DE2-4B5A-B542-44F3236151D6}" type="sibTrans" cxnId="{8A318859-6B4B-43C3-8F45-40F8BA669917}">
      <dgm:prSet/>
      <dgm:spPr/>
      <dgm:t>
        <a:bodyPr/>
        <a:lstStyle/>
        <a:p>
          <a:endParaRPr lang="en-US"/>
        </a:p>
      </dgm:t>
    </dgm:pt>
    <dgm:pt modelId="{CC2EB4AA-FCEE-40AA-B796-039F005A261B}" type="parTrans" cxnId="{8A318859-6B4B-43C3-8F45-40F8BA669917}">
      <dgm:prSet/>
      <dgm:spPr/>
      <dgm:t>
        <a:bodyPr/>
        <a:lstStyle/>
        <a:p>
          <a:endParaRPr lang="en-US"/>
        </a:p>
      </dgm:t>
    </dgm:pt>
    <dgm:pt modelId="{6A0C897C-4398-41C4-84B4-42CC434B0685}" type="pres">
      <dgm:prSet presAssocID="{19E3B50E-85AA-42FB-80F0-82FF669CF2DB}" presName="Name0" presStyleCnt="0">
        <dgm:presLayoutVars>
          <dgm:dir/>
          <dgm:animLvl val="lvl"/>
          <dgm:resizeHandles val="exact"/>
        </dgm:presLayoutVars>
      </dgm:prSet>
      <dgm:spPr/>
      <dgm:t>
        <a:bodyPr/>
        <a:lstStyle/>
        <a:p>
          <a:endParaRPr lang="en-US"/>
        </a:p>
      </dgm:t>
    </dgm:pt>
    <dgm:pt modelId="{1E4920D6-FC1B-4AF3-99F3-CFE8F5DDB2C5}" type="pres">
      <dgm:prSet presAssocID="{C26B372D-A40F-4EEB-882A-B0A88523DE9C}" presName="linNode" presStyleCnt="0"/>
      <dgm:spPr/>
    </dgm:pt>
    <dgm:pt modelId="{DCD5438B-2015-452E-96AC-03E50B28E9FC}" type="pres">
      <dgm:prSet presAssocID="{C26B372D-A40F-4EEB-882A-B0A88523DE9C}" presName="parentText" presStyleLbl="node1" presStyleIdx="0" presStyleCnt="3" custScaleX="99715">
        <dgm:presLayoutVars>
          <dgm:chMax val="1"/>
          <dgm:bulletEnabled val="1"/>
        </dgm:presLayoutVars>
      </dgm:prSet>
      <dgm:spPr/>
      <dgm:t>
        <a:bodyPr/>
        <a:lstStyle/>
        <a:p>
          <a:endParaRPr lang="en-US"/>
        </a:p>
      </dgm:t>
    </dgm:pt>
    <dgm:pt modelId="{5EC97818-1B03-43D2-895B-6A1E5B26D05A}" type="pres">
      <dgm:prSet presAssocID="{C26B372D-A40F-4EEB-882A-B0A88523DE9C}" presName="descendantText" presStyleLbl="alignAccFollowNode1" presStyleIdx="0" presStyleCnt="2" custScaleX="137245" custScaleY="104413" custLinFactNeighborX="-6995">
        <dgm:presLayoutVars>
          <dgm:bulletEnabled val="1"/>
        </dgm:presLayoutVars>
      </dgm:prSet>
      <dgm:spPr/>
      <dgm:t>
        <a:bodyPr/>
        <a:lstStyle/>
        <a:p>
          <a:endParaRPr lang="en-US"/>
        </a:p>
      </dgm:t>
    </dgm:pt>
    <dgm:pt modelId="{8C5360B3-2DB3-41ED-9DF7-415B666BBD4D}" type="pres">
      <dgm:prSet presAssocID="{3DE57CA4-D182-4351-801B-41B58A285964}" presName="sp" presStyleCnt="0"/>
      <dgm:spPr/>
    </dgm:pt>
    <dgm:pt modelId="{7055EF08-ADC6-4D99-AE14-DC3B30CA686A}" type="pres">
      <dgm:prSet presAssocID="{5495BD71-A23B-467C-AE5E-33C299656130}" presName="linNode" presStyleCnt="0"/>
      <dgm:spPr/>
    </dgm:pt>
    <dgm:pt modelId="{18383F4A-96AE-4ED2-85C2-70DBD0A0BC5C}" type="pres">
      <dgm:prSet presAssocID="{5495BD71-A23B-467C-AE5E-33C299656130}" presName="parentText" presStyleLbl="node1" presStyleIdx="1" presStyleCnt="3" custScaleX="99551" custScaleY="100742">
        <dgm:presLayoutVars>
          <dgm:chMax val="1"/>
          <dgm:bulletEnabled val="1"/>
        </dgm:presLayoutVars>
      </dgm:prSet>
      <dgm:spPr/>
      <dgm:t>
        <a:bodyPr/>
        <a:lstStyle/>
        <a:p>
          <a:endParaRPr lang="en-US"/>
        </a:p>
      </dgm:t>
    </dgm:pt>
    <dgm:pt modelId="{A24B1529-018B-4359-9DB9-A32FC024CF04}" type="pres">
      <dgm:prSet presAssocID="{5495BD71-A23B-467C-AE5E-33C299656130}" presName="descendantText" presStyleLbl="alignAccFollowNode1" presStyleIdx="1" presStyleCnt="2" custScaleX="137245" custScaleY="117745" custLinFactNeighborX="-6995">
        <dgm:presLayoutVars>
          <dgm:bulletEnabled val="1"/>
        </dgm:presLayoutVars>
      </dgm:prSet>
      <dgm:spPr/>
      <dgm:t>
        <a:bodyPr/>
        <a:lstStyle/>
        <a:p>
          <a:endParaRPr lang="en-US"/>
        </a:p>
      </dgm:t>
    </dgm:pt>
    <dgm:pt modelId="{9E790588-29DF-43AD-B87C-8A24D13C26DC}" type="pres">
      <dgm:prSet presAssocID="{489E420A-7107-41CC-AFA4-E8C33DD40D71}" presName="sp" presStyleCnt="0"/>
      <dgm:spPr/>
    </dgm:pt>
    <dgm:pt modelId="{20D8F3F3-A598-4848-AEEE-0E027CB9E1D5}" type="pres">
      <dgm:prSet presAssocID="{350E5761-AAFE-42FC-8F82-9BB9BCC77AEF}" presName="linNode" presStyleCnt="0"/>
      <dgm:spPr/>
    </dgm:pt>
    <dgm:pt modelId="{DFF393BC-762D-411D-81B7-0E0957AD53D8}" type="pres">
      <dgm:prSet presAssocID="{350E5761-AAFE-42FC-8F82-9BB9BCC77AEF}" presName="parentText" presStyleLbl="node1" presStyleIdx="2" presStyleCnt="3" custScaleX="81687">
        <dgm:presLayoutVars>
          <dgm:chMax val="1"/>
          <dgm:bulletEnabled val="1"/>
        </dgm:presLayoutVars>
      </dgm:prSet>
      <dgm:spPr/>
      <dgm:t>
        <a:bodyPr/>
        <a:lstStyle/>
        <a:p>
          <a:endParaRPr lang="en-US"/>
        </a:p>
      </dgm:t>
    </dgm:pt>
  </dgm:ptLst>
  <dgm:cxnLst>
    <dgm:cxn modelId="{6C42D2D0-E3D9-4E89-B14E-465DDB7E8F1C}" srcId="{5495BD71-A23B-467C-AE5E-33C299656130}" destId="{C491F6C0-A30F-4811-9076-875ECB2D6B4F}" srcOrd="1" destOrd="0" parTransId="{1FF5C937-36FE-4552-880F-0830023B2FDF}" sibTransId="{6CFDED1B-FA8F-4F11-8F1F-9A2AFB2C1785}"/>
    <dgm:cxn modelId="{D3AFE273-4EAE-4417-B1C9-732F5978FFDA}" srcId="{5495BD71-A23B-467C-AE5E-33C299656130}" destId="{BC6DB501-75AD-4CF7-9C16-92D0B833A5D7}" srcOrd="0" destOrd="0" parTransId="{18169663-B186-4AC3-89E3-7BFC3DD894AE}" sibTransId="{F35CE453-9F36-4AAE-932D-662DBB094A52}"/>
    <dgm:cxn modelId="{A0441FDB-F502-49DE-805F-AEE2EA4E831B}" type="presOf" srcId="{BC6DB501-75AD-4CF7-9C16-92D0B833A5D7}" destId="{A24B1529-018B-4359-9DB9-A32FC024CF04}" srcOrd="0" destOrd="0" presId="urn:microsoft.com/office/officeart/2005/8/layout/vList5"/>
    <dgm:cxn modelId="{06082D74-87A8-4244-A699-6CB7DA26011C}" type="presOf" srcId="{5495BD71-A23B-467C-AE5E-33C299656130}" destId="{18383F4A-96AE-4ED2-85C2-70DBD0A0BC5C}" srcOrd="0" destOrd="0" presId="urn:microsoft.com/office/officeart/2005/8/layout/vList5"/>
    <dgm:cxn modelId="{63FB214F-6926-4F1E-951C-687293596D10}" type="presOf" srcId="{D1618844-264F-4121-B359-3040BB1CF329}" destId="{A24B1529-018B-4359-9DB9-A32FC024CF04}" srcOrd="0" destOrd="2" presId="urn:microsoft.com/office/officeart/2005/8/layout/vList5"/>
    <dgm:cxn modelId="{F9A3A687-BEEF-4412-8F9E-45C6AC883528}" srcId="{19E3B50E-85AA-42FB-80F0-82FF669CF2DB}" destId="{C26B372D-A40F-4EEB-882A-B0A88523DE9C}" srcOrd="0" destOrd="0" parTransId="{3A60E589-80B7-4111-AFAD-56AE46CC6001}" sibTransId="{3DE57CA4-D182-4351-801B-41B58A285964}"/>
    <dgm:cxn modelId="{04DDB6D5-B3D9-4F82-B17B-3B2ABA958905}" srcId="{C26B372D-A40F-4EEB-882A-B0A88523DE9C}" destId="{50F474B1-845C-4A46-8D3B-3C087B84142E}" srcOrd="1" destOrd="0" parTransId="{6C5C1352-F86D-4ADD-AC3D-596C388C1EDE}" sibTransId="{0633308E-2487-4D63-8114-1C48B67BD9C8}"/>
    <dgm:cxn modelId="{FBEF977E-6BFE-43A7-ABFE-B8ED59C86662}" srcId="{5495BD71-A23B-467C-AE5E-33C299656130}" destId="{D1618844-264F-4121-B359-3040BB1CF329}" srcOrd="2" destOrd="0" parTransId="{75F147C3-6733-4772-BF27-B6FFE23661F5}" sibTransId="{FB9DA932-68AF-41C6-8751-F49A03D91648}"/>
    <dgm:cxn modelId="{FFBC1E25-FCAE-4C20-BAA7-6688C37CD35A}" srcId="{C26B372D-A40F-4EEB-882A-B0A88523DE9C}" destId="{E7DFDB4D-A338-4FC0-839E-84587C241EF2}" srcOrd="0" destOrd="0" parTransId="{47E494DB-02FD-4E47-AA74-171E4ED69440}" sibTransId="{633FC5E1-5C4A-4D79-9F71-93BE9B4920BA}"/>
    <dgm:cxn modelId="{35A612D0-7045-429D-ACF4-AA28D6A72337}" type="presOf" srcId="{50F474B1-845C-4A46-8D3B-3C087B84142E}" destId="{5EC97818-1B03-43D2-895B-6A1E5B26D05A}" srcOrd="0" destOrd="1" presId="urn:microsoft.com/office/officeart/2005/8/layout/vList5"/>
    <dgm:cxn modelId="{8A318859-6B4B-43C3-8F45-40F8BA669917}" srcId="{19E3B50E-85AA-42FB-80F0-82FF669CF2DB}" destId="{350E5761-AAFE-42FC-8F82-9BB9BCC77AEF}" srcOrd="2" destOrd="0" parTransId="{CC2EB4AA-FCEE-40AA-B796-039F005A261B}" sibTransId="{45B4FC6B-7DE2-4B5A-B542-44F3236151D6}"/>
    <dgm:cxn modelId="{26CA7769-B98D-4F52-8545-B662B0ACF2AA}" type="presOf" srcId="{C26B372D-A40F-4EEB-882A-B0A88523DE9C}" destId="{DCD5438B-2015-452E-96AC-03E50B28E9FC}" srcOrd="0" destOrd="0" presId="urn:microsoft.com/office/officeart/2005/8/layout/vList5"/>
    <dgm:cxn modelId="{18E474E7-8B16-47E7-9CCA-E5FC432EF353}" type="presOf" srcId="{E7DFDB4D-A338-4FC0-839E-84587C241EF2}" destId="{5EC97818-1B03-43D2-895B-6A1E5B26D05A}" srcOrd="0" destOrd="0" presId="urn:microsoft.com/office/officeart/2005/8/layout/vList5"/>
    <dgm:cxn modelId="{480A33C4-A5E7-479A-A1FF-4191BF65C57E}" srcId="{19E3B50E-85AA-42FB-80F0-82FF669CF2DB}" destId="{5495BD71-A23B-467C-AE5E-33C299656130}" srcOrd="1" destOrd="0" parTransId="{DC3C3F17-EE58-41FD-9A70-08045CCD777A}" sibTransId="{489E420A-7107-41CC-AFA4-E8C33DD40D71}"/>
    <dgm:cxn modelId="{8E6919C6-0406-4A24-96E7-C9D2585E19FB}" type="presOf" srcId="{350E5761-AAFE-42FC-8F82-9BB9BCC77AEF}" destId="{DFF393BC-762D-411D-81B7-0E0957AD53D8}" srcOrd="0" destOrd="0" presId="urn:microsoft.com/office/officeart/2005/8/layout/vList5"/>
    <dgm:cxn modelId="{315530E5-7B60-4232-845B-C58D08E6F74D}" type="presOf" srcId="{C491F6C0-A30F-4811-9076-875ECB2D6B4F}" destId="{A24B1529-018B-4359-9DB9-A32FC024CF04}" srcOrd="0" destOrd="1" presId="urn:microsoft.com/office/officeart/2005/8/layout/vList5"/>
    <dgm:cxn modelId="{1386EF5D-B1FD-4603-9D9E-57F61110A1A9}" type="presOf" srcId="{19E3B50E-85AA-42FB-80F0-82FF669CF2DB}" destId="{6A0C897C-4398-41C4-84B4-42CC434B0685}" srcOrd="0" destOrd="0" presId="urn:microsoft.com/office/officeart/2005/8/layout/vList5"/>
    <dgm:cxn modelId="{68180BB3-60EC-4ACE-97A3-737265966A58}" type="presParOf" srcId="{6A0C897C-4398-41C4-84B4-42CC434B0685}" destId="{1E4920D6-FC1B-4AF3-99F3-CFE8F5DDB2C5}" srcOrd="0" destOrd="0" presId="urn:microsoft.com/office/officeart/2005/8/layout/vList5"/>
    <dgm:cxn modelId="{B5A8991F-E01C-49C9-9E9D-AEC82C4224F1}" type="presParOf" srcId="{1E4920D6-FC1B-4AF3-99F3-CFE8F5DDB2C5}" destId="{DCD5438B-2015-452E-96AC-03E50B28E9FC}" srcOrd="0" destOrd="0" presId="urn:microsoft.com/office/officeart/2005/8/layout/vList5"/>
    <dgm:cxn modelId="{6E32CCBD-D6E9-4076-A692-B88F4DA7A81E}" type="presParOf" srcId="{1E4920D6-FC1B-4AF3-99F3-CFE8F5DDB2C5}" destId="{5EC97818-1B03-43D2-895B-6A1E5B26D05A}" srcOrd="1" destOrd="0" presId="urn:microsoft.com/office/officeart/2005/8/layout/vList5"/>
    <dgm:cxn modelId="{780F87FA-55A0-4166-BFB2-B955989C3A1D}" type="presParOf" srcId="{6A0C897C-4398-41C4-84B4-42CC434B0685}" destId="{8C5360B3-2DB3-41ED-9DF7-415B666BBD4D}" srcOrd="1" destOrd="0" presId="urn:microsoft.com/office/officeart/2005/8/layout/vList5"/>
    <dgm:cxn modelId="{840BD685-37B7-4DE7-9031-CE733995E9CB}" type="presParOf" srcId="{6A0C897C-4398-41C4-84B4-42CC434B0685}" destId="{7055EF08-ADC6-4D99-AE14-DC3B30CA686A}" srcOrd="2" destOrd="0" presId="urn:microsoft.com/office/officeart/2005/8/layout/vList5"/>
    <dgm:cxn modelId="{DEF99C68-80E9-4286-95FA-4A352189932C}" type="presParOf" srcId="{7055EF08-ADC6-4D99-AE14-DC3B30CA686A}" destId="{18383F4A-96AE-4ED2-85C2-70DBD0A0BC5C}" srcOrd="0" destOrd="0" presId="urn:microsoft.com/office/officeart/2005/8/layout/vList5"/>
    <dgm:cxn modelId="{85250AF9-8DF9-4642-B528-CC760CE6F20B}" type="presParOf" srcId="{7055EF08-ADC6-4D99-AE14-DC3B30CA686A}" destId="{A24B1529-018B-4359-9DB9-A32FC024CF04}" srcOrd="1" destOrd="0" presId="urn:microsoft.com/office/officeart/2005/8/layout/vList5"/>
    <dgm:cxn modelId="{AB178F17-66E5-4FD8-B414-78C8B43F96F2}" type="presParOf" srcId="{6A0C897C-4398-41C4-84B4-42CC434B0685}" destId="{9E790588-29DF-43AD-B87C-8A24D13C26DC}" srcOrd="3" destOrd="0" presId="urn:microsoft.com/office/officeart/2005/8/layout/vList5"/>
    <dgm:cxn modelId="{1004E1A4-25F5-4BC0-BF87-26D04CC28733}" type="presParOf" srcId="{6A0C897C-4398-41C4-84B4-42CC434B0685}" destId="{20D8F3F3-A598-4848-AEEE-0E027CB9E1D5}" srcOrd="4" destOrd="0" presId="urn:microsoft.com/office/officeart/2005/8/layout/vList5"/>
    <dgm:cxn modelId="{21A8243B-7797-49CC-A70A-9CB466A70F70}" type="presParOf" srcId="{20D8F3F3-A598-4848-AEEE-0E027CB9E1D5}" destId="{DFF393BC-762D-411D-81B7-0E0957AD53D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E3B50E-85AA-42FB-80F0-82FF669CF2DB}"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6A0C897C-4398-41C4-84B4-42CC434B0685}" type="pres">
      <dgm:prSet presAssocID="{19E3B50E-85AA-42FB-80F0-82FF669CF2DB}" presName="Name0" presStyleCnt="0">
        <dgm:presLayoutVars>
          <dgm:dir/>
          <dgm:animLvl val="lvl"/>
          <dgm:resizeHandles val="exact"/>
        </dgm:presLayoutVars>
      </dgm:prSet>
      <dgm:spPr/>
      <dgm:t>
        <a:bodyPr/>
        <a:lstStyle/>
        <a:p>
          <a:endParaRPr lang="en-US"/>
        </a:p>
      </dgm:t>
    </dgm:pt>
  </dgm:ptLst>
  <dgm:cxnLst>
    <dgm:cxn modelId="{A05BF47E-7858-744B-B6A0-3B4A82060D3F}" type="presOf" srcId="{19E3B50E-85AA-42FB-80F0-82FF669CF2DB}" destId="{6A0C897C-4398-41C4-84B4-42CC434B068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97818-1B03-43D2-895B-6A1E5B26D05A}">
      <dsp:nvSpPr>
        <dsp:cNvPr id="0" name=""/>
        <dsp:cNvSpPr/>
      </dsp:nvSpPr>
      <dsp:spPr>
        <a:xfrm rot="5400000">
          <a:off x="4586931" y="-2149315"/>
          <a:ext cx="1446380" cy="6030746"/>
        </a:xfrm>
        <a:prstGeom prst="round2SameRect">
          <a:avLst/>
        </a:prstGeom>
        <a:solidFill>
          <a:schemeClr val="accent2">
            <a:lumMod val="20000"/>
            <a:lumOff val="8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i="1" kern="1200" dirty="0" smtClean="0"/>
            <a:t>Resource</a:t>
          </a:r>
          <a:r>
            <a:rPr lang="en-US" sz="2000" i="1" kern="1200" baseline="0" dirty="0" smtClean="0"/>
            <a:t> Allocation During Disaster Scenarios</a:t>
          </a:r>
          <a:endParaRPr lang="en-US" sz="2000" i="1" kern="1200" dirty="0"/>
        </a:p>
        <a:p>
          <a:pPr marL="228600" lvl="1" indent="-228600" algn="l" defTabSz="889000">
            <a:lnSpc>
              <a:spcPct val="90000"/>
            </a:lnSpc>
            <a:spcBef>
              <a:spcPct val="0"/>
            </a:spcBef>
            <a:spcAft>
              <a:spcPct val="15000"/>
            </a:spcAft>
            <a:buChar char="••"/>
          </a:pPr>
          <a:r>
            <a:rPr lang="en-US" sz="2000" i="1" kern="1200" dirty="0" smtClean="0"/>
            <a:t>An</a:t>
          </a:r>
          <a:r>
            <a:rPr lang="en-US" sz="2000" i="1" kern="1200" baseline="0" dirty="0" smtClean="0"/>
            <a:t> ICN Approach to Response Optimization</a:t>
          </a:r>
          <a:endParaRPr lang="en-US" sz="2000" i="1" kern="1200" dirty="0"/>
        </a:p>
      </dsp:txBody>
      <dsp:txXfrm rot="-5400000">
        <a:off x="2294748" y="213474"/>
        <a:ext cx="5960140" cy="1305168"/>
      </dsp:txXfrm>
    </dsp:sp>
    <dsp:sp modelId="{DCD5438B-2015-452E-96AC-03E50B28E9FC}">
      <dsp:nvSpPr>
        <dsp:cNvPr id="0" name=""/>
        <dsp:cNvSpPr/>
      </dsp:nvSpPr>
      <dsp:spPr>
        <a:xfrm>
          <a:off x="2981" y="276"/>
          <a:ext cx="2464663" cy="1731562"/>
        </a:xfrm>
        <a:prstGeom prst="roundRect">
          <a:avLst/>
        </a:prstGeom>
        <a:solidFill>
          <a:schemeClr val="accent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0000FF"/>
              </a:solidFill>
            </a:rPr>
            <a:t>Introduction and Motivation</a:t>
          </a:r>
          <a:endParaRPr lang="en-US" sz="2200" b="1" kern="1200" dirty="0">
            <a:solidFill>
              <a:srgbClr val="0000FF"/>
            </a:solidFill>
          </a:endParaRPr>
        </a:p>
      </dsp:txBody>
      <dsp:txXfrm>
        <a:off x="87509" y="84804"/>
        <a:ext cx="2295607" cy="1562506"/>
      </dsp:txXfrm>
    </dsp:sp>
    <dsp:sp modelId="{A24B1529-018B-4359-9DB9-A32FC024CF04}">
      <dsp:nvSpPr>
        <dsp:cNvPr id="0" name=""/>
        <dsp:cNvSpPr/>
      </dsp:nvSpPr>
      <dsp:spPr>
        <a:xfrm rot="5400000">
          <a:off x="4490536" y="-324751"/>
          <a:ext cx="1631062" cy="6030746"/>
        </a:xfrm>
        <a:prstGeom prst="round2SameRect">
          <a:avLst/>
        </a:prstGeom>
        <a:solidFill>
          <a:schemeClr val="bg1">
            <a:lumMod val="85000"/>
            <a:alpha val="90000"/>
          </a:schemeClr>
        </a:solidFill>
        <a:ln w="9525" cap="flat" cmpd="sng" algn="ctr">
          <a:solidFill>
            <a:schemeClr val="accent2">
              <a:tint val="40000"/>
              <a:alpha val="90000"/>
              <a:hueOff val="5025819"/>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i="1" kern="1200" dirty="0" smtClean="0"/>
            <a:t>Resource Allocation Problem Formulation</a:t>
          </a:r>
          <a:endParaRPr lang="en-US" sz="2000" i="1" kern="1200" dirty="0"/>
        </a:p>
        <a:p>
          <a:pPr marL="228600" lvl="1" indent="-228600" algn="l" defTabSz="889000">
            <a:lnSpc>
              <a:spcPct val="90000"/>
            </a:lnSpc>
            <a:spcBef>
              <a:spcPct val="0"/>
            </a:spcBef>
            <a:spcAft>
              <a:spcPct val="15000"/>
            </a:spcAft>
            <a:buChar char="••"/>
          </a:pPr>
          <a:r>
            <a:rPr lang="en-US" sz="2000" i="1" kern="1200" dirty="0" smtClean="0"/>
            <a:t>ARA Framework Architecture</a:t>
          </a:r>
          <a:endParaRPr lang="en-US" sz="2000" i="1" kern="1200" dirty="0"/>
        </a:p>
        <a:p>
          <a:pPr marL="228600" lvl="1" indent="-228600" algn="l" defTabSz="889000">
            <a:lnSpc>
              <a:spcPct val="90000"/>
            </a:lnSpc>
            <a:spcBef>
              <a:spcPct val="0"/>
            </a:spcBef>
            <a:spcAft>
              <a:spcPct val="15000"/>
            </a:spcAft>
            <a:buChar char="••"/>
          </a:pPr>
          <a:r>
            <a:rPr lang="en-US" sz="2000" i="1" kern="1200" dirty="0" smtClean="0"/>
            <a:t>Dispatch</a:t>
          </a:r>
          <a:r>
            <a:rPr lang="en-US" sz="2000" i="1" kern="1200" baseline="0" dirty="0" smtClean="0"/>
            <a:t> Phase and Annealing Phase</a:t>
          </a:r>
          <a:endParaRPr lang="en-US" sz="2000" i="1" kern="1200" dirty="0"/>
        </a:p>
      </dsp:txBody>
      <dsp:txXfrm rot="-5400000">
        <a:off x="2290694" y="1954713"/>
        <a:ext cx="5951124" cy="1471818"/>
      </dsp:txXfrm>
    </dsp:sp>
    <dsp:sp modelId="{18383F4A-96AE-4ED2-85C2-70DBD0A0BC5C}">
      <dsp:nvSpPr>
        <dsp:cNvPr id="0" name=""/>
        <dsp:cNvSpPr/>
      </dsp:nvSpPr>
      <dsp:spPr>
        <a:xfrm>
          <a:off x="2981" y="1818416"/>
          <a:ext cx="2460609" cy="1744410"/>
        </a:xfrm>
        <a:prstGeom prst="roundRect">
          <a:avLst/>
        </a:prstGeom>
        <a:solidFill>
          <a:schemeClr val="bg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0000FF"/>
              </a:solidFill>
            </a:rPr>
            <a:t>Solution Approach,  and Methodology</a:t>
          </a:r>
          <a:endParaRPr lang="en-US" sz="2200" b="1" kern="1200" dirty="0">
            <a:solidFill>
              <a:srgbClr val="0000FF"/>
            </a:solidFill>
          </a:endParaRPr>
        </a:p>
      </dsp:txBody>
      <dsp:txXfrm>
        <a:off x="88136" y="1903571"/>
        <a:ext cx="2290299" cy="1574100"/>
      </dsp:txXfrm>
    </dsp:sp>
    <dsp:sp modelId="{DFF393BC-762D-411D-81B7-0E0957AD53D8}">
      <dsp:nvSpPr>
        <dsp:cNvPr id="0" name=""/>
        <dsp:cNvSpPr/>
      </dsp:nvSpPr>
      <dsp:spPr>
        <a:xfrm>
          <a:off x="2981" y="3649405"/>
          <a:ext cx="2500025" cy="1731562"/>
        </a:xfrm>
        <a:prstGeom prst="round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0000FF"/>
              </a:solidFill>
            </a:rPr>
            <a:t>Results and Conclusions</a:t>
          </a:r>
          <a:endParaRPr lang="en-US" sz="2200" b="1" kern="1200" dirty="0">
            <a:solidFill>
              <a:srgbClr val="0000FF"/>
            </a:solidFill>
          </a:endParaRPr>
        </a:p>
      </dsp:txBody>
      <dsp:txXfrm>
        <a:off x="87509" y="3733933"/>
        <a:ext cx="2330969" cy="1562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64CFB3-4D4C-D546-9C0C-95AD33872CAB}" type="datetimeFigureOut">
              <a:rPr lang="en-US" smtClean="0"/>
              <a:t>4/6/17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8B17FE-424E-2349-A52C-B62540775A15}" type="slidenum">
              <a:rPr lang="en-US" smtClean="0"/>
              <a:t>‹#›</a:t>
            </a:fld>
            <a:endParaRPr lang="en-US"/>
          </a:p>
        </p:txBody>
      </p:sp>
    </p:spTree>
    <p:extLst>
      <p:ext uri="{BB962C8B-B14F-4D97-AF65-F5344CB8AC3E}">
        <p14:creationId xmlns:p14="http://schemas.microsoft.com/office/powerpoint/2010/main" val="14511823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F0C3BC-03F2-4431-BC98-F6F919DE8367}" type="datetimeFigureOut">
              <a:rPr lang="en-US" smtClean="0"/>
              <a:t>4/6/17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1C4176-B8F9-47C9-803D-111656659A40}" type="slidenum">
              <a:rPr lang="en-US" smtClean="0"/>
              <a:t>‹#›</a:t>
            </a:fld>
            <a:endParaRPr lang="en-US"/>
          </a:p>
        </p:txBody>
      </p:sp>
    </p:spTree>
    <p:extLst>
      <p:ext uri="{BB962C8B-B14F-4D97-AF65-F5344CB8AC3E}">
        <p14:creationId xmlns:p14="http://schemas.microsoft.com/office/powerpoint/2010/main" val="9584972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1C4176-B8F9-47C9-803D-111656659A40}" type="slidenum">
              <a:rPr lang="en-US" smtClean="0"/>
              <a:t>2</a:t>
            </a:fld>
            <a:endParaRPr lang="en-US"/>
          </a:p>
        </p:txBody>
      </p:sp>
    </p:spTree>
    <p:extLst>
      <p:ext uri="{BB962C8B-B14F-4D97-AF65-F5344CB8AC3E}">
        <p14:creationId xmlns:p14="http://schemas.microsoft.com/office/powerpoint/2010/main" val="4033924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needs a slide maybe to tie optimization here to the solution</a:t>
            </a:r>
          </a:p>
          <a:p>
            <a:endParaRPr lang="en-US" dirty="0"/>
          </a:p>
        </p:txBody>
      </p:sp>
      <p:sp>
        <p:nvSpPr>
          <p:cNvPr id="4" name="Slide Number Placeholder 3"/>
          <p:cNvSpPr>
            <a:spLocks noGrp="1"/>
          </p:cNvSpPr>
          <p:nvPr>
            <p:ph type="sldNum" sz="quarter" idx="10"/>
          </p:nvPr>
        </p:nvSpPr>
        <p:spPr/>
        <p:txBody>
          <a:bodyPr/>
          <a:lstStyle/>
          <a:p>
            <a:fld id="{CA1C4176-B8F9-47C9-803D-111656659A40}" type="slidenum">
              <a:rPr lang="en-US" smtClean="0"/>
              <a:t>18</a:t>
            </a:fld>
            <a:endParaRPr lang="en-US"/>
          </a:p>
        </p:txBody>
      </p:sp>
    </p:spTree>
    <p:extLst>
      <p:ext uri="{BB962C8B-B14F-4D97-AF65-F5344CB8AC3E}">
        <p14:creationId xmlns:p14="http://schemas.microsoft.com/office/powerpoint/2010/main" val="266645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Slide</a:t>
            </a:r>
            <a:r>
              <a:rPr lang="en-US" baseline="0" dirty="0" smtClean="0"/>
              <a:t> animated</a:t>
            </a:r>
            <a:endParaRPr dirty="0"/>
          </a:p>
        </p:txBody>
      </p:sp>
    </p:spTree>
    <p:extLst>
      <p:ext uri="{BB962C8B-B14F-4D97-AF65-F5344CB8AC3E}">
        <p14:creationId xmlns:p14="http://schemas.microsoft.com/office/powerpoint/2010/main" val="1650256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1C4176-B8F9-47C9-803D-111656659A40}" type="slidenum">
              <a:rPr lang="en-US" smtClean="0"/>
              <a:t>20</a:t>
            </a:fld>
            <a:endParaRPr lang="en-US"/>
          </a:p>
        </p:txBody>
      </p:sp>
    </p:spTree>
    <p:extLst>
      <p:ext uri="{BB962C8B-B14F-4D97-AF65-F5344CB8AC3E}">
        <p14:creationId xmlns:p14="http://schemas.microsoft.com/office/powerpoint/2010/main" val="4033924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add quantitative</a:t>
            </a:r>
            <a:r>
              <a:rPr lang="en-US" baseline="0" dirty="0" smtClean="0"/>
              <a:t> data from field test? This ok?</a:t>
            </a:r>
            <a:endParaRPr lang="en-US" dirty="0"/>
          </a:p>
        </p:txBody>
      </p:sp>
      <p:sp>
        <p:nvSpPr>
          <p:cNvPr id="4" name="Slide Number Placeholder 3"/>
          <p:cNvSpPr>
            <a:spLocks noGrp="1"/>
          </p:cNvSpPr>
          <p:nvPr>
            <p:ph type="sldNum" sz="quarter" idx="10"/>
          </p:nvPr>
        </p:nvSpPr>
        <p:spPr/>
        <p:txBody>
          <a:bodyPr/>
          <a:lstStyle/>
          <a:p>
            <a:fld id="{CA1C4176-B8F9-47C9-803D-111656659A40}" type="slidenum">
              <a:rPr lang="en-US" smtClean="0"/>
              <a:t>24</a:t>
            </a:fld>
            <a:endParaRPr lang="en-US"/>
          </a:p>
        </p:txBody>
      </p:sp>
    </p:spTree>
    <p:extLst>
      <p:ext uri="{BB962C8B-B14F-4D97-AF65-F5344CB8AC3E}">
        <p14:creationId xmlns:p14="http://schemas.microsoft.com/office/powerpoint/2010/main" val="443842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1C4176-B8F9-47C9-803D-111656659A40}" type="slidenum">
              <a:rPr lang="en-US" smtClean="0"/>
              <a:t>31</a:t>
            </a:fld>
            <a:endParaRPr lang="en-US"/>
          </a:p>
        </p:txBody>
      </p:sp>
    </p:spTree>
    <p:extLst>
      <p:ext uri="{BB962C8B-B14F-4D97-AF65-F5344CB8AC3E}">
        <p14:creationId xmlns:p14="http://schemas.microsoft.com/office/powerpoint/2010/main" val="1009495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1C4176-B8F9-47C9-803D-111656659A40}" type="slidenum">
              <a:rPr lang="en-US" smtClean="0"/>
              <a:t>32</a:t>
            </a:fld>
            <a:endParaRPr lang="en-US"/>
          </a:p>
        </p:txBody>
      </p:sp>
    </p:spTree>
    <p:extLst>
      <p:ext uri="{BB962C8B-B14F-4D97-AF65-F5344CB8AC3E}">
        <p14:creationId xmlns:p14="http://schemas.microsoft.com/office/powerpoint/2010/main" val="2130732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Needs work.</a:t>
            </a:r>
            <a:r>
              <a:rPr lang="en-US" baseline="0" dirty="0" smtClean="0"/>
              <a:t> Maybe a comparison to internet access or some other figure / statistic to tie to this</a:t>
            </a:r>
            <a:endParaRPr lang="en-US" dirty="0"/>
          </a:p>
        </p:txBody>
      </p:sp>
      <p:sp>
        <p:nvSpPr>
          <p:cNvPr id="4" name="Slide Number Placeholder 3"/>
          <p:cNvSpPr>
            <a:spLocks noGrp="1"/>
          </p:cNvSpPr>
          <p:nvPr>
            <p:ph type="sldNum" sz="quarter" idx="10"/>
          </p:nvPr>
        </p:nvSpPr>
        <p:spPr/>
        <p:txBody>
          <a:bodyPr/>
          <a:lstStyle/>
          <a:p>
            <a:fld id="{46332611-E284-1146-84AA-0618291A9B5A}" type="slidenum">
              <a:rPr lang="en-US" smtClean="0"/>
              <a:pPr/>
              <a:t>3</a:t>
            </a:fld>
            <a:endParaRPr lang="en-US"/>
          </a:p>
        </p:txBody>
      </p:sp>
    </p:spTree>
    <p:extLst>
      <p:ext uri="{BB962C8B-B14F-4D97-AF65-F5344CB8AC3E}">
        <p14:creationId xmlns:p14="http://schemas.microsoft.com/office/powerpoint/2010/main" val="1548726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332611-E284-1146-84AA-0618291A9B5A}" type="slidenum">
              <a:rPr lang="en-US" smtClean="0"/>
              <a:pPr/>
              <a:t>5</a:t>
            </a:fld>
            <a:endParaRPr lang="en-US"/>
          </a:p>
        </p:txBody>
      </p:sp>
    </p:spTree>
    <p:extLst>
      <p:ext uri="{BB962C8B-B14F-4D97-AF65-F5344CB8AC3E}">
        <p14:creationId xmlns:p14="http://schemas.microsoft.com/office/powerpoint/2010/main" val="3703663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332611-E284-1146-84AA-0618291A9B5A}" type="slidenum">
              <a:rPr lang="en-US" smtClean="0"/>
              <a:pPr/>
              <a:t>6</a:t>
            </a:fld>
            <a:endParaRPr lang="en-US"/>
          </a:p>
        </p:txBody>
      </p:sp>
    </p:spTree>
    <p:extLst>
      <p:ext uri="{BB962C8B-B14F-4D97-AF65-F5344CB8AC3E}">
        <p14:creationId xmlns:p14="http://schemas.microsoft.com/office/powerpoint/2010/main" val="1483155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1C4176-B8F9-47C9-803D-111656659A40}" type="slidenum">
              <a:rPr lang="en-US" smtClean="0"/>
              <a:t>11</a:t>
            </a:fld>
            <a:endParaRPr lang="en-US"/>
          </a:p>
        </p:txBody>
      </p:sp>
    </p:spTree>
    <p:extLst>
      <p:ext uri="{BB962C8B-B14F-4D97-AF65-F5344CB8AC3E}">
        <p14:creationId xmlns:p14="http://schemas.microsoft.com/office/powerpoint/2010/main" val="4033924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1C4176-B8F9-47C9-803D-111656659A40}" type="slidenum">
              <a:rPr lang="en-US" smtClean="0"/>
              <a:t>12</a:t>
            </a:fld>
            <a:endParaRPr lang="en-US"/>
          </a:p>
        </p:txBody>
      </p:sp>
    </p:spTree>
    <p:extLst>
      <p:ext uri="{BB962C8B-B14F-4D97-AF65-F5344CB8AC3E}">
        <p14:creationId xmlns:p14="http://schemas.microsoft.com/office/powerpoint/2010/main" val="42822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1C4176-B8F9-47C9-803D-111656659A40}" type="slidenum">
              <a:rPr lang="en-US" smtClean="0"/>
              <a:t>13</a:t>
            </a:fld>
            <a:endParaRPr lang="en-US"/>
          </a:p>
        </p:txBody>
      </p:sp>
    </p:spTree>
    <p:extLst>
      <p:ext uri="{BB962C8B-B14F-4D97-AF65-F5344CB8AC3E}">
        <p14:creationId xmlns:p14="http://schemas.microsoft.com/office/powerpoint/2010/main" val="15566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needs a slide maybe to tie optimization here to the solution</a:t>
            </a:r>
          </a:p>
          <a:p>
            <a:endParaRPr lang="en-US" dirty="0"/>
          </a:p>
        </p:txBody>
      </p:sp>
      <p:sp>
        <p:nvSpPr>
          <p:cNvPr id="4" name="Slide Number Placeholder 3"/>
          <p:cNvSpPr>
            <a:spLocks noGrp="1"/>
          </p:cNvSpPr>
          <p:nvPr>
            <p:ph type="sldNum" sz="quarter" idx="10"/>
          </p:nvPr>
        </p:nvSpPr>
        <p:spPr/>
        <p:txBody>
          <a:bodyPr/>
          <a:lstStyle/>
          <a:p>
            <a:fld id="{CA1C4176-B8F9-47C9-803D-111656659A40}" type="slidenum">
              <a:rPr lang="en-US" smtClean="0"/>
              <a:t>15</a:t>
            </a:fld>
            <a:endParaRPr lang="en-US"/>
          </a:p>
        </p:txBody>
      </p:sp>
    </p:spTree>
    <p:extLst>
      <p:ext uri="{BB962C8B-B14F-4D97-AF65-F5344CB8AC3E}">
        <p14:creationId xmlns:p14="http://schemas.microsoft.com/office/powerpoint/2010/main" val="355396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Needs more detail</a:t>
            </a:r>
            <a:r>
              <a:rPr lang="en-US" baseline="0" dirty="0" smtClean="0"/>
              <a:t> probably</a:t>
            </a:r>
            <a:endParaRPr lang="en-US" dirty="0"/>
          </a:p>
        </p:txBody>
      </p:sp>
      <p:sp>
        <p:nvSpPr>
          <p:cNvPr id="4" name="Slide Number Placeholder 3"/>
          <p:cNvSpPr>
            <a:spLocks noGrp="1"/>
          </p:cNvSpPr>
          <p:nvPr>
            <p:ph type="sldNum" sz="quarter" idx="10"/>
          </p:nvPr>
        </p:nvSpPr>
        <p:spPr/>
        <p:txBody>
          <a:bodyPr/>
          <a:lstStyle/>
          <a:p>
            <a:fld id="{CA1C4176-B8F9-47C9-803D-111656659A40}" type="slidenum">
              <a:rPr lang="en-US" smtClean="0"/>
              <a:t>17</a:t>
            </a:fld>
            <a:endParaRPr lang="en-US"/>
          </a:p>
        </p:txBody>
      </p:sp>
    </p:spTree>
    <p:extLst>
      <p:ext uri="{BB962C8B-B14F-4D97-AF65-F5344CB8AC3E}">
        <p14:creationId xmlns:p14="http://schemas.microsoft.com/office/powerpoint/2010/main" val="713209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FFFD1A-1959-AB44-9687-8926F1EE5964}" type="datetime1">
              <a:rPr lang="en-US" smtClean="0"/>
              <a:t>4/6/17</a:t>
            </a:fld>
            <a:endParaRPr lang="en-US"/>
          </a:p>
        </p:txBody>
      </p:sp>
      <p:sp>
        <p:nvSpPr>
          <p:cNvPr id="5" name="Footer Placeholder 4"/>
          <p:cNvSpPr>
            <a:spLocks noGrp="1"/>
          </p:cNvSpPr>
          <p:nvPr>
            <p:ph type="ftr" sz="quarter" idx="11"/>
          </p:nvPr>
        </p:nvSpPr>
        <p:spPr/>
        <p:txBody>
          <a:bodyPr/>
          <a:lstStyle/>
          <a:p>
            <a:r>
              <a:rPr lang="en-US" smtClean="0"/>
              <a:t>ICNC 2016, Hawaii</a:t>
            </a:r>
            <a:endParaRPr lang="en-US"/>
          </a:p>
        </p:txBody>
      </p:sp>
      <p:sp>
        <p:nvSpPr>
          <p:cNvPr id="6" name="Slide Number Placeholder 5"/>
          <p:cNvSpPr>
            <a:spLocks noGrp="1"/>
          </p:cNvSpPr>
          <p:nvPr>
            <p:ph type="sldNum" sz="quarter" idx="12"/>
          </p:nvPr>
        </p:nvSpPr>
        <p:spPr/>
        <p:txBody>
          <a:bodyPr/>
          <a:lstStyle/>
          <a:p>
            <a:fld id="{C8E1785F-B056-4206-9881-1F19675A9A39}" type="slidenum">
              <a:rPr lang="en-US" smtClean="0"/>
              <a:t>‹#›</a:t>
            </a:fld>
            <a:endParaRPr lang="en-US"/>
          </a:p>
        </p:txBody>
      </p:sp>
    </p:spTree>
    <p:extLst>
      <p:ext uri="{BB962C8B-B14F-4D97-AF65-F5344CB8AC3E}">
        <p14:creationId xmlns:p14="http://schemas.microsoft.com/office/powerpoint/2010/main" val="3512806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39493-3EA1-B04C-B636-4619FB7393D0}" type="datetime1">
              <a:rPr lang="en-US" smtClean="0"/>
              <a:t>4/6/17</a:t>
            </a:fld>
            <a:endParaRPr lang="en-US"/>
          </a:p>
        </p:txBody>
      </p:sp>
      <p:sp>
        <p:nvSpPr>
          <p:cNvPr id="5" name="Footer Placeholder 4"/>
          <p:cNvSpPr>
            <a:spLocks noGrp="1"/>
          </p:cNvSpPr>
          <p:nvPr>
            <p:ph type="ftr" sz="quarter" idx="11"/>
          </p:nvPr>
        </p:nvSpPr>
        <p:spPr/>
        <p:txBody>
          <a:bodyPr/>
          <a:lstStyle/>
          <a:p>
            <a:r>
              <a:rPr lang="en-US" smtClean="0"/>
              <a:t>ICNC 2016, Hawaii</a:t>
            </a:r>
            <a:endParaRPr lang="en-US"/>
          </a:p>
        </p:txBody>
      </p:sp>
      <p:sp>
        <p:nvSpPr>
          <p:cNvPr id="6" name="Slide Number Placeholder 5"/>
          <p:cNvSpPr>
            <a:spLocks noGrp="1"/>
          </p:cNvSpPr>
          <p:nvPr>
            <p:ph type="sldNum" sz="quarter" idx="12"/>
          </p:nvPr>
        </p:nvSpPr>
        <p:spPr/>
        <p:txBody>
          <a:bodyPr/>
          <a:lstStyle/>
          <a:p>
            <a:fld id="{C8E1785F-B056-4206-9881-1F19675A9A39}" type="slidenum">
              <a:rPr lang="en-US" smtClean="0"/>
              <a:t>‹#›</a:t>
            </a:fld>
            <a:endParaRPr lang="en-US"/>
          </a:p>
        </p:txBody>
      </p:sp>
    </p:spTree>
    <p:extLst>
      <p:ext uri="{BB962C8B-B14F-4D97-AF65-F5344CB8AC3E}">
        <p14:creationId xmlns:p14="http://schemas.microsoft.com/office/powerpoint/2010/main" val="22658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70FE88-695A-194E-8A56-E22AFF3A6F6E}" type="datetime1">
              <a:rPr lang="en-US" smtClean="0"/>
              <a:t>4/6/17</a:t>
            </a:fld>
            <a:endParaRPr lang="en-US"/>
          </a:p>
        </p:txBody>
      </p:sp>
      <p:sp>
        <p:nvSpPr>
          <p:cNvPr id="5" name="Footer Placeholder 4"/>
          <p:cNvSpPr>
            <a:spLocks noGrp="1"/>
          </p:cNvSpPr>
          <p:nvPr>
            <p:ph type="ftr" sz="quarter" idx="11"/>
          </p:nvPr>
        </p:nvSpPr>
        <p:spPr/>
        <p:txBody>
          <a:bodyPr/>
          <a:lstStyle/>
          <a:p>
            <a:r>
              <a:rPr lang="en-US" smtClean="0"/>
              <a:t>ICNC 2016, Hawaii</a:t>
            </a:r>
            <a:endParaRPr lang="en-US"/>
          </a:p>
        </p:txBody>
      </p:sp>
      <p:sp>
        <p:nvSpPr>
          <p:cNvPr id="6" name="Slide Number Placeholder 5"/>
          <p:cNvSpPr>
            <a:spLocks noGrp="1"/>
          </p:cNvSpPr>
          <p:nvPr>
            <p:ph type="sldNum" sz="quarter" idx="12"/>
          </p:nvPr>
        </p:nvSpPr>
        <p:spPr/>
        <p:txBody>
          <a:bodyPr/>
          <a:lstStyle/>
          <a:p>
            <a:fld id="{C8E1785F-B056-4206-9881-1F19675A9A39}" type="slidenum">
              <a:rPr lang="en-US" smtClean="0"/>
              <a:t>‹#›</a:t>
            </a:fld>
            <a:endParaRPr lang="en-US"/>
          </a:p>
        </p:txBody>
      </p:sp>
    </p:spTree>
    <p:extLst>
      <p:ext uri="{BB962C8B-B14F-4D97-AF65-F5344CB8AC3E}">
        <p14:creationId xmlns:p14="http://schemas.microsoft.com/office/powerpoint/2010/main" val="3452638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701800"/>
            <a:ext cx="5797500" cy="54544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7" name="Shape 37"/>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612408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91F63-B38C-544C-AB24-0AC6BB07B615}" type="datetime1">
              <a:rPr lang="en-US" smtClean="0"/>
              <a:t>4/6/17</a:t>
            </a:fld>
            <a:endParaRPr lang="en-US"/>
          </a:p>
        </p:txBody>
      </p:sp>
      <p:sp>
        <p:nvSpPr>
          <p:cNvPr id="5" name="Footer Placeholder 4"/>
          <p:cNvSpPr>
            <a:spLocks noGrp="1"/>
          </p:cNvSpPr>
          <p:nvPr>
            <p:ph type="ftr" sz="quarter" idx="11"/>
          </p:nvPr>
        </p:nvSpPr>
        <p:spPr/>
        <p:txBody>
          <a:bodyPr/>
          <a:lstStyle/>
          <a:p>
            <a:r>
              <a:rPr lang="en-US" smtClean="0"/>
              <a:t>ICNC 2016, Hawaii</a:t>
            </a:r>
            <a:endParaRPr lang="en-US"/>
          </a:p>
        </p:txBody>
      </p:sp>
      <p:sp>
        <p:nvSpPr>
          <p:cNvPr id="6" name="Slide Number Placeholder 5"/>
          <p:cNvSpPr>
            <a:spLocks noGrp="1"/>
          </p:cNvSpPr>
          <p:nvPr>
            <p:ph type="sldNum" sz="quarter" idx="12"/>
          </p:nvPr>
        </p:nvSpPr>
        <p:spPr/>
        <p:txBody>
          <a:bodyPr/>
          <a:lstStyle/>
          <a:p>
            <a:fld id="{C8E1785F-B056-4206-9881-1F19675A9A39}" type="slidenum">
              <a:rPr lang="en-US" smtClean="0"/>
              <a:t>‹#›</a:t>
            </a:fld>
            <a:endParaRPr lang="en-US"/>
          </a:p>
        </p:txBody>
      </p:sp>
    </p:spTree>
    <p:extLst>
      <p:ext uri="{BB962C8B-B14F-4D97-AF65-F5344CB8AC3E}">
        <p14:creationId xmlns:p14="http://schemas.microsoft.com/office/powerpoint/2010/main" val="559391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BB404F-17D3-C94F-9002-D512DE4F5DEE}" type="datetime1">
              <a:rPr lang="en-US" smtClean="0"/>
              <a:t>4/6/17</a:t>
            </a:fld>
            <a:endParaRPr lang="en-US"/>
          </a:p>
        </p:txBody>
      </p:sp>
      <p:sp>
        <p:nvSpPr>
          <p:cNvPr id="5" name="Footer Placeholder 4"/>
          <p:cNvSpPr>
            <a:spLocks noGrp="1"/>
          </p:cNvSpPr>
          <p:nvPr>
            <p:ph type="ftr" sz="quarter" idx="11"/>
          </p:nvPr>
        </p:nvSpPr>
        <p:spPr/>
        <p:txBody>
          <a:bodyPr/>
          <a:lstStyle/>
          <a:p>
            <a:r>
              <a:rPr lang="en-US" smtClean="0"/>
              <a:t>ICNC 2016, Hawaii</a:t>
            </a:r>
            <a:endParaRPr lang="en-US"/>
          </a:p>
        </p:txBody>
      </p:sp>
      <p:sp>
        <p:nvSpPr>
          <p:cNvPr id="6" name="Slide Number Placeholder 5"/>
          <p:cNvSpPr>
            <a:spLocks noGrp="1"/>
          </p:cNvSpPr>
          <p:nvPr>
            <p:ph type="sldNum" sz="quarter" idx="12"/>
          </p:nvPr>
        </p:nvSpPr>
        <p:spPr/>
        <p:txBody>
          <a:bodyPr/>
          <a:lstStyle/>
          <a:p>
            <a:fld id="{C8E1785F-B056-4206-9881-1F19675A9A39}" type="slidenum">
              <a:rPr lang="en-US" smtClean="0"/>
              <a:t>‹#›</a:t>
            </a:fld>
            <a:endParaRPr lang="en-US"/>
          </a:p>
        </p:txBody>
      </p:sp>
    </p:spTree>
    <p:extLst>
      <p:ext uri="{BB962C8B-B14F-4D97-AF65-F5344CB8AC3E}">
        <p14:creationId xmlns:p14="http://schemas.microsoft.com/office/powerpoint/2010/main" val="245246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0DCA0E-55ED-7642-BDE8-811983CEFB66}" type="datetime1">
              <a:rPr lang="en-US" smtClean="0"/>
              <a:t>4/6/17</a:t>
            </a:fld>
            <a:endParaRPr lang="en-US"/>
          </a:p>
        </p:txBody>
      </p:sp>
      <p:sp>
        <p:nvSpPr>
          <p:cNvPr id="6" name="Footer Placeholder 5"/>
          <p:cNvSpPr>
            <a:spLocks noGrp="1"/>
          </p:cNvSpPr>
          <p:nvPr>
            <p:ph type="ftr" sz="quarter" idx="11"/>
          </p:nvPr>
        </p:nvSpPr>
        <p:spPr/>
        <p:txBody>
          <a:bodyPr/>
          <a:lstStyle/>
          <a:p>
            <a:r>
              <a:rPr lang="en-US" smtClean="0"/>
              <a:t>ICNC 2016, Hawaii</a:t>
            </a:r>
            <a:endParaRPr lang="en-US"/>
          </a:p>
        </p:txBody>
      </p:sp>
      <p:sp>
        <p:nvSpPr>
          <p:cNvPr id="7" name="Slide Number Placeholder 6"/>
          <p:cNvSpPr>
            <a:spLocks noGrp="1"/>
          </p:cNvSpPr>
          <p:nvPr>
            <p:ph type="sldNum" sz="quarter" idx="12"/>
          </p:nvPr>
        </p:nvSpPr>
        <p:spPr/>
        <p:txBody>
          <a:bodyPr/>
          <a:lstStyle/>
          <a:p>
            <a:fld id="{C8E1785F-B056-4206-9881-1F19675A9A39}" type="slidenum">
              <a:rPr lang="en-US" smtClean="0"/>
              <a:t>‹#›</a:t>
            </a:fld>
            <a:endParaRPr lang="en-US"/>
          </a:p>
        </p:txBody>
      </p:sp>
    </p:spTree>
    <p:extLst>
      <p:ext uri="{BB962C8B-B14F-4D97-AF65-F5344CB8AC3E}">
        <p14:creationId xmlns:p14="http://schemas.microsoft.com/office/powerpoint/2010/main" val="84071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43A909-9219-9148-8B0B-977F14EA42C4}" type="datetime1">
              <a:rPr lang="en-US" smtClean="0"/>
              <a:t>4/6/17</a:t>
            </a:fld>
            <a:endParaRPr lang="en-US"/>
          </a:p>
        </p:txBody>
      </p:sp>
      <p:sp>
        <p:nvSpPr>
          <p:cNvPr id="8" name="Footer Placeholder 7"/>
          <p:cNvSpPr>
            <a:spLocks noGrp="1"/>
          </p:cNvSpPr>
          <p:nvPr>
            <p:ph type="ftr" sz="quarter" idx="11"/>
          </p:nvPr>
        </p:nvSpPr>
        <p:spPr/>
        <p:txBody>
          <a:bodyPr/>
          <a:lstStyle/>
          <a:p>
            <a:r>
              <a:rPr lang="en-US" smtClean="0"/>
              <a:t>ICNC 2016, Hawaii</a:t>
            </a:r>
            <a:endParaRPr lang="en-US"/>
          </a:p>
        </p:txBody>
      </p:sp>
      <p:sp>
        <p:nvSpPr>
          <p:cNvPr id="9" name="Slide Number Placeholder 8"/>
          <p:cNvSpPr>
            <a:spLocks noGrp="1"/>
          </p:cNvSpPr>
          <p:nvPr>
            <p:ph type="sldNum" sz="quarter" idx="12"/>
          </p:nvPr>
        </p:nvSpPr>
        <p:spPr/>
        <p:txBody>
          <a:bodyPr/>
          <a:lstStyle/>
          <a:p>
            <a:fld id="{C8E1785F-B056-4206-9881-1F19675A9A39}" type="slidenum">
              <a:rPr lang="en-US" smtClean="0"/>
              <a:t>‹#›</a:t>
            </a:fld>
            <a:endParaRPr lang="en-US"/>
          </a:p>
        </p:txBody>
      </p:sp>
    </p:spTree>
    <p:extLst>
      <p:ext uri="{BB962C8B-B14F-4D97-AF65-F5344CB8AC3E}">
        <p14:creationId xmlns:p14="http://schemas.microsoft.com/office/powerpoint/2010/main" val="3491254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510A70-B32C-934D-82B0-91187BF5A109}" type="datetime1">
              <a:rPr lang="en-US" smtClean="0"/>
              <a:t>4/6/17</a:t>
            </a:fld>
            <a:endParaRPr lang="en-US"/>
          </a:p>
        </p:txBody>
      </p:sp>
      <p:sp>
        <p:nvSpPr>
          <p:cNvPr id="4" name="Footer Placeholder 3"/>
          <p:cNvSpPr>
            <a:spLocks noGrp="1"/>
          </p:cNvSpPr>
          <p:nvPr>
            <p:ph type="ftr" sz="quarter" idx="11"/>
          </p:nvPr>
        </p:nvSpPr>
        <p:spPr/>
        <p:txBody>
          <a:bodyPr/>
          <a:lstStyle/>
          <a:p>
            <a:r>
              <a:rPr lang="en-US" smtClean="0"/>
              <a:t>ICNC 2016, Hawaii</a:t>
            </a:r>
            <a:endParaRPr lang="en-US"/>
          </a:p>
        </p:txBody>
      </p:sp>
      <p:sp>
        <p:nvSpPr>
          <p:cNvPr id="5" name="Slide Number Placeholder 4"/>
          <p:cNvSpPr>
            <a:spLocks noGrp="1"/>
          </p:cNvSpPr>
          <p:nvPr>
            <p:ph type="sldNum" sz="quarter" idx="12"/>
          </p:nvPr>
        </p:nvSpPr>
        <p:spPr/>
        <p:txBody>
          <a:bodyPr/>
          <a:lstStyle/>
          <a:p>
            <a:fld id="{C8E1785F-B056-4206-9881-1F19675A9A39}" type="slidenum">
              <a:rPr lang="en-US" smtClean="0"/>
              <a:t>‹#›</a:t>
            </a:fld>
            <a:endParaRPr lang="en-US"/>
          </a:p>
        </p:txBody>
      </p:sp>
    </p:spTree>
    <p:extLst>
      <p:ext uri="{BB962C8B-B14F-4D97-AF65-F5344CB8AC3E}">
        <p14:creationId xmlns:p14="http://schemas.microsoft.com/office/powerpoint/2010/main" val="4026118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30DA8-6CDB-9C45-BDB5-CC06600130E9}" type="datetime1">
              <a:rPr lang="en-US" smtClean="0"/>
              <a:t>4/6/17</a:t>
            </a:fld>
            <a:endParaRPr lang="en-US"/>
          </a:p>
        </p:txBody>
      </p:sp>
      <p:sp>
        <p:nvSpPr>
          <p:cNvPr id="3" name="Footer Placeholder 2"/>
          <p:cNvSpPr>
            <a:spLocks noGrp="1"/>
          </p:cNvSpPr>
          <p:nvPr>
            <p:ph type="ftr" sz="quarter" idx="11"/>
          </p:nvPr>
        </p:nvSpPr>
        <p:spPr/>
        <p:txBody>
          <a:bodyPr/>
          <a:lstStyle/>
          <a:p>
            <a:r>
              <a:rPr lang="en-US" smtClean="0"/>
              <a:t>ICNC 2016, Hawaii</a:t>
            </a:r>
            <a:endParaRPr lang="en-US"/>
          </a:p>
        </p:txBody>
      </p:sp>
      <p:sp>
        <p:nvSpPr>
          <p:cNvPr id="4" name="Slide Number Placeholder 3"/>
          <p:cNvSpPr>
            <a:spLocks noGrp="1"/>
          </p:cNvSpPr>
          <p:nvPr>
            <p:ph type="sldNum" sz="quarter" idx="12"/>
          </p:nvPr>
        </p:nvSpPr>
        <p:spPr/>
        <p:txBody>
          <a:bodyPr/>
          <a:lstStyle/>
          <a:p>
            <a:fld id="{C8E1785F-B056-4206-9881-1F19675A9A39}" type="slidenum">
              <a:rPr lang="en-US" smtClean="0"/>
              <a:t>‹#›</a:t>
            </a:fld>
            <a:endParaRPr lang="en-US"/>
          </a:p>
        </p:txBody>
      </p:sp>
    </p:spTree>
    <p:extLst>
      <p:ext uri="{BB962C8B-B14F-4D97-AF65-F5344CB8AC3E}">
        <p14:creationId xmlns:p14="http://schemas.microsoft.com/office/powerpoint/2010/main" val="2108210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C7CF24-8823-584B-878F-706BABDA6ACD}" type="datetime1">
              <a:rPr lang="en-US" smtClean="0"/>
              <a:t>4/6/17</a:t>
            </a:fld>
            <a:endParaRPr lang="en-US"/>
          </a:p>
        </p:txBody>
      </p:sp>
      <p:sp>
        <p:nvSpPr>
          <p:cNvPr id="6" name="Footer Placeholder 5"/>
          <p:cNvSpPr>
            <a:spLocks noGrp="1"/>
          </p:cNvSpPr>
          <p:nvPr>
            <p:ph type="ftr" sz="quarter" idx="11"/>
          </p:nvPr>
        </p:nvSpPr>
        <p:spPr/>
        <p:txBody>
          <a:bodyPr/>
          <a:lstStyle/>
          <a:p>
            <a:r>
              <a:rPr lang="en-US" smtClean="0"/>
              <a:t>ICNC 2016, Hawaii</a:t>
            </a:r>
            <a:endParaRPr lang="en-US"/>
          </a:p>
        </p:txBody>
      </p:sp>
      <p:sp>
        <p:nvSpPr>
          <p:cNvPr id="7" name="Slide Number Placeholder 6"/>
          <p:cNvSpPr>
            <a:spLocks noGrp="1"/>
          </p:cNvSpPr>
          <p:nvPr>
            <p:ph type="sldNum" sz="quarter" idx="12"/>
          </p:nvPr>
        </p:nvSpPr>
        <p:spPr/>
        <p:txBody>
          <a:bodyPr/>
          <a:lstStyle/>
          <a:p>
            <a:fld id="{C8E1785F-B056-4206-9881-1F19675A9A39}" type="slidenum">
              <a:rPr lang="en-US" smtClean="0"/>
              <a:t>‹#›</a:t>
            </a:fld>
            <a:endParaRPr lang="en-US"/>
          </a:p>
        </p:txBody>
      </p:sp>
    </p:spTree>
    <p:extLst>
      <p:ext uri="{BB962C8B-B14F-4D97-AF65-F5344CB8AC3E}">
        <p14:creationId xmlns:p14="http://schemas.microsoft.com/office/powerpoint/2010/main" val="4292449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86C310-70D8-0247-B3BA-004231483D50}" type="datetime1">
              <a:rPr lang="en-US" smtClean="0"/>
              <a:t>4/6/17</a:t>
            </a:fld>
            <a:endParaRPr lang="en-US"/>
          </a:p>
        </p:txBody>
      </p:sp>
      <p:sp>
        <p:nvSpPr>
          <p:cNvPr id="6" name="Footer Placeholder 5"/>
          <p:cNvSpPr>
            <a:spLocks noGrp="1"/>
          </p:cNvSpPr>
          <p:nvPr>
            <p:ph type="ftr" sz="quarter" idx="11"/>
          </p:nvPr>
        </p:nvSpPr>
        <p:spPr/>
        <p:txBody>
          <a:bodyPr/>
          <a:lstStyle/>
          <a:p>
            <a:r>
              <a:rPr lang="en-US" smtClean="0"/>
              <a:t>ICNC 2016, Hawaii</a:t>
            </a:r>
            <a:endParaRPr lang="en-US"/>
          </a:p>
        </p:txBody>
      </p:sp>
      <p:sp>
        <p:nvSpPr>
          <p:cNvPr id="7" name="Slide Number Placeholder 6"/>
          <p:cNvSpPr>
            <a:spLocks noGrp="1"/>
          </p:cNvSpPr>
          <p:nvPr>
            <p:ph type="sldNum" sz="quarter" idx="12"/>
          </p:nvPr>
        </p:nvSpPr>
        <p:spPr/>
        <p:txBody>
          <a:bodyPr/>
          <a:lstStyle/>
          <a:p>
            <a:fld id="{C8E1785F-B056-4206-9881-1F19675A9A39}" type="slidenum">
              <a:rPr lang="en-US" smtClean="0"/>
              <a:t>‹#›</a:t>
            </a:fld>
            <a:endParaRPr lang="en-US"/>
          </a:p>
        </p:txBody>
      </p:sp>
    </p:spTree>
    <p:extLst>
      <p:ext uri="{BB962C8B-B14F-4D97-AF65-F5344CB8AC3E}">
        <p14:creationId xmlns:p14="http://schemas.microsoft.com/office/powerpoint/2010/main" val="3639626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1A1F7-E66F-7A42-B0C2-5F2549522A8C}" type="datetime1">
              <a:rPr lang="en-US" smtClean="0"/>
              <a:t>4/6/17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ICNC 2016, Hawaii</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1785F-B056-4206-9881-1F19675A9A39}" type="slidenum">
              <a:rPr lang="en-US" smtClean="0"/>
              <a:t>‹#›</a:t>
            </a:fld>
            <a:endParaRPr lang="en-US"/>
          </a:p>
        </p:txBody>
      </p:sp>
    </p:spTree>
    <p:extLst>
      <p:ext uri="{BB962C8B-B14F-4D97-AF65-F5344CB8AC3E}">
        <p14:creationId xmlns:p14="http://schemas.microsoft.com/office/powerpoint/2010/main" val="293265135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8"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381000" y="1524000"/>
            <a:ext cx="8534400" cy="1981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dirty="0">
              <a:solidFill>
                <a:schemeClr val="tx2">
                  <a:lumMod val="50000"/>
                </a:schemeClr>
              </a:solidFill>
            </a:endParaRPr>
          </a:p>
        </p:txBody>
      </p:sp>
      <p:sp>
        <p:nvSpPr>
          <p:cNvPr id="9" name="Rectangle 3"/>
          <p:cNvSpPr txBox="1">
            <a:spLocks noChangeArrowheads="1"/>
          </p:cNvSpPr>
          <p:nvPr/>
        </p:nvSpPr>
        <p:spPr>
          <a:xfrm>
            <a:off x="228600" y="3657600"/>
            <a:ext cx="8763000" cy="2667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smtClean="0">
                <a:solidFill>
                  <a:srgbClr val="800000"/>
                </a:solidFill>
              </a:rPr>
              <a:t>Luke Guerdan</a:t>
            </a:r>
            <a:endParaRPr lang="en-US" sz="2800" b="1" dirty="0">
              <a:solidFill>
                <a:schemeClr val="tx1"/>
              </a:solidFill>
            </a:endParaRPr>
          </a:p>
          <a:p>
            <a:r>
              <a:rPr lang="en-US" sz="2400" b="1" dirty="0">
                <a:solidFill>
                  <a:schemeClr val="tx1"/>
                </a:solidFill>
              </a:rPr>
              <a:t>Department of Computer </a:t>
            </a:r>
            <a:r>
              <a:rPr lang="en-US" sz="2400" b="1" dirty="0" smtClean="0">
                <a:solidFill>
                  <a:schemeClr val="tx1"/>
                </a:solidFill>
              </a:rPr>
              <a:t>Science, </a:t>
            </a:r>
          </a:p>
          <a:p>
            <a:r>
              <a:rPr lang="en-US" sz="2400" b="1" dirty="0" smtClean="0">
                <a:solidFill>
                  <a:schemeClr val="tx1"/>
                </a:solidFill>
              </a:rPr>
              <a:t>University of Missouri</a:t>
            </a:r>
          </a:p>
        </p:txBody>
      </p:sp>
      <p:sp>
        <p:nvSpPr>
          <p:cNvPr id="3" name="Rectangle 2"/>
          <p:cNvSpPr/>
          <p:nvPr/>
        </p:nvSpPr>
        <p:spPr>
          <a:xfrm>
            <a:off x="914400" y="2209800"/>
            <a:ext cx="7543800" cy="1384995"/>
          </a:xfrm>
          <a:prstGeom prst="rect">
            <a:avLst/>
          </a:prstGeom>
        </p:spPr>
        <p:txBody>
          <a:bodyPr wrap="square">
            <a:spAutoFit/>
          </a:bodyPr>
          <a:lstStyle/>
          <a:p>
            <a:pPr algn="ctr"/>
            <a:r>
              <a:rPr lang="en-US" sz="2800" b="1" dirty="0">
                <a:solidFill>
                  <a:srgbClr val="0000FF"/>
                </a:solidFill>
              </a:rPr>
              <a:t>Augmented Resource Allocation Framework for Disaster Response Coordination in Mobile Cloud Environments</a:t>
            </a:r>
            <a:endParaRPr lang="en-US" sz="2600" b="1" dirty="0">
              <a:solidFill>
                <a:srgbClr val="0000FF"/>
              </a:solidFill>
            </a:endParaRPr>
          </a:p>
        </p:txBody>
      </p:sp>
      <p:pic>
        <p:nvPicPr>
          <p:cNvPr id="13" name="Picture 12"/>
          <p:cNvPicPr>
            <a:picLocks noChangeAspect="1"/>
          </p:cNvPicPr>
          <p:nvPr/>
        </p:nvPicPr>
        <p:blipFill>
          <a:blip r:embed="rId2"/>
          <a:stretch>
            <a:fillRect/>
          </a:stretch>
        </p:blipFill>
        <p:spPr>
          <a:xfrm>
            <a:off x="288087" y="858916"/>
            <a:ext cx="3396824" cy="622751"/>
          </a:xfrm>
          <a:prstGeom prst="rect">
            <a:avLst/>
          </a:prstGeom>
        </p:spPr>
      </p:pic>
      <p:pic>
        <p:nvPicPr>
          <p:cNvPr id="14" name="Picture 13"/>
          <p:cNvPicPr>
            <a:picLocks noChangeAspect="1"/>
          </p:cNvPicPr>
          <p:nvPr/>
        </p:nvPicPr>
        <p:blipFill>
          <a:blip r:embed="rId3"/>
          <a:stretch>
            <a:fillRect/>
          </a:stretch>
        </p:blipFill>
        <p:spPr>
          <a:xfrm>
            <a:off x="3886200" y="457200"/>
            <a:ext cx="1321768" cy="1321768"/>
          </a:xfrm>
          <a:prstGeom prst="rect">
            <a:avLst/>
          </a:prstGeom>
        </p:spPr>
      </p:pic>
      <p:pic>
        <p:nvPicPr>
          <p:cNvPr id="2" name="Picture 1"/>
          <p:cNvPicPr>
            <a:picLocks noChangeAspect="1"/>
          </p:cNvPicPr>
          <p:nvPr/>
        </p:nvPicPr>
        <p:blipFill>
          <a:blip r:embed="rId4"/>
          <a:stretch>
            <a:fillRect/>
          </a:stretch>
        </p:blipFill>
        <p:spPr>
          <a:xfrm>
            <a:off x="5334000" y="457200"/>
            <a:ext cx="2779332" cy="1219200"/>
          </a:xfrm>
          <a:prstGeom prst="rect">
            <a:avLst/>
          </a:prstGeom>
        </p:spPr>
      </p:pic>
      <p:sp>
        <p:nvSpPr>
          <p:cNvPr id="4" name="Footer Placeholder 3"/>
          <p:cNvSpPr>
            <a:spLocks noGrp="1"/>
          </p:cNvSpPr>
          <p:nvPr>
            <p:ph type="ftr" sz="quarter" idx="11"/>
          </p:nvPr>
        </p:nvSpPr>
        <p:spPr/>
        <p:txBody>
          <a:bodyPr/>
          <a:lstStyle/>
          <a:p>
            <a:r>
              <a:rPr lang="en-US" dirty="0"/>
              <a:t>Mobile Cloud </a:t>
            </a:r>
            <a:r>
              <a:rPr lang="en-US" dirty="0" smtClean="0"/>
              <a:t>2017</a:t>
            </a:r>
            <a:r>
              <a:rPr lang="en-US" dirty="0"/>
              <a:t>, San Francisco</a:t>
            </a:r>
          </a:p>
        </p:txBody>
      </p:sp>
      <p:sp>
        <p:nvSpPr>
          <p:cNvPr id="5" name="Slide Number Placeholder 4"/>
          <p:cNvSpPr>
            <a:spLocks noGrp="1"/>
          </p:cNvSpPr>
          <p:nvPr>
            <p:ph type="sldNum" sz="quarter" idx="12"/>
          </p:nvPr>
        </p:nvSpPr>
        <p:spPr/>
        <p:txBody>
          <a:bodyPr/>
          <a:lstStyle/>
          <a:p>
            <a:fld id="{C8E1785F-B056-4206-9881-1F19675A9A39}" type="slidenum">
              <a:rPr lang="en-US" smtClean="0"/>
              <a:t>1</a:t>
            </a:fld>
            <a:endParaRPr lang="en-US"/>
          </a:p>
        </p:txBody>
      </p:sp>
      <p:sp>
        <p:nvSpPr>
          <p:cNvPr id="6" name="Rectangle 5"/>
          <p:cNvSpPr/>
          <p:nvPr/>
        </p:nvSpPr>
        <p:spPr>
          <a:xfrm>
            <a:off x="2667000" y="5450300"/>
            <a:ext cx="3962400" cy="461665"/>
          </a:xfrm>
          <a:prstGeom prst="rect">
            <a:avLst/>
          </a:prstGeom>
        </p:spPr>
        <p:txBody>
          <a:bodyPr wrap="square">
            <a:spAutoFit/>
          </a:bodyPr>
          <a:lstStyle/>
          <a:p>
            <a:pPr algn="ctr"/>
            <a:r>
              <a:rPr lang="en-US" sz="2400" b="1" baseline="30000" dirty="0">
                <a:latin typeface="Arial"/>
                <a:cs typeface="Arial"/>
              </a:rPr>
              <a:t>Olivia Apperson</a:t>
            </a:r>
            <a:r>
              <a:rPr lang="en-US" sz="2400" b="1" baseline="30000" dirty="0" smtClean="0">
                <a:latin typeface="Arial"/>
                <a:cs typeface="Arial"/>
              </a:rPr>
              <a:t>, </a:t>
            </a:r>
            <a:r>
              <a:rPr lang="en-US" sz="2400" b="1" baseline="30000" dirty="0">
                <a:latin typeface="Arial"/>
                <a:cs typeface="Arial"/>
              </a:rPr>
              <a:t>Prasad </a:t>
            </a:r>
            <a:r>
              <a:rPr lang="en-US" sz="2400" b="1" baseline="30000" dirty="0" err="1">
                <a:latin typeface="Arial"/>
                <a:cs typeface="Arial"/>
              </a:rPr>
              <a:t>Calyam</a:t>
            </a:r>
            <a:endParaRPr lang="en-US" sz="2400" b="1" dirty="0">
              <a:latin typeface="Arial"/>
              <a:cs typeface="Arial"/>
            </a:endParaRPr>
          </a:p>
        </p:txBody>
      </p:sp>
    </p:spTree>
    <p:extLst>
      <p:ext uri="{BB962C8B-B14F-4D97-AF65-F5344CB8AC3E}">
        <p14:creationId xmlns:p14="http://schemas.microsoft.com/office/powerpoint/2010/main" val="2642189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solidFill>
                  <a:srgbClr val="0000FF"/>
                </a:solidFill>
              </a:rPr>
              <a:t>ARA Novelty</a:t>
            </a:r>
            <a:endParaRPr lang="en-US" sz="3800" dirty="0">
              <a:solidFill>
                <a:srgbClr val="0000FF"/>
              </a:solidFill>
            </a:endParaRPr>
          </a:p>
        </p:txBody>
      </p:sp>
      <p:sp>
        <p:nvSpPr>
          <p:cNvPr id="3" name="Content Placeholder 2"/>
          <p:cNvSpPr>
            <a:spLocks noGrp="1"/>
          </p:cNvSpPr>
          <p:nvPr>
            <p:ph idx="1"/>
          </p:nvPr>
        </p:nvSpPr>
        <p:spPr/>
        <p:txBody>
          <a:bodyPr>
            <a:normAutofit/>
          </a:bodyPr>
          <a:lstStyle/>
          <a:p>
            <a:pPr marL="457200" indent="-457200"/>
            <a:r>
              <a:rPr lang="en-US" sz="2400" dirty="0" smtClean="0">
                <a:latin typeface="Calibri" charset="0"/>
                <a:ea typeface="Calibri" charset="0"/>
                <a:cs typeface="Calibri" charset="0"/>
              </a:rPr>
              <a:t>Our framework leverages online and offline capabilities </a:t>
            </a:r>
          </a:p>
          <a:p>
            <a:pPr marL="749808" lvl="1" indent="-457200"/>
            <a:r>
              <a:rPr lang="en-US" sz="2400" dirty="0" smtClean="0">
                <a:latin typeface="Calibri" charset="0"/>
                <a:ea typeface="Calibri" charset="0"/>
                <a:cs typeface="Calibri" charset="0"/>
              </a:rPr>
              <a:t>Previous works reliant on SMS messaging or the cloud </a:t>
            </a:r>
          </a:p>
          <a:p>
            <a:pPr marL="457200" indent="-457200"/>
            <a:r>
              <a:rPr lang="en-US" sz="2400" dirty="0" smtClean="0">
                <a:latin typeface="Calibri" charset="0"/>
                <a:ea typeface="Calibri" charset="0"/>
                <a:cs typeface="Calibri" charset="0"/>
              </a:rPr>
              <a:t>Our framework is agnostic to the disaster</a:t>
            </a:r>
            <a:endParaRPr lang="en-US" sz="2400" dirty="0">
              <a:latin typeface="Calibri" charset="0"/>
              <a:ea typeface="Calibri" charset="0"/>
              <a:cs typeface="Calibri" charset="0"/>
            </a:endParaRPr>
          </a:p>
          <a:p>
            <a:pPr marL="749808" lvl="1" indent="-457200"/>
            <a:r>
              <a:rPr lang="en-US" sz="2400" dirty="0">
                <a:latin typeface="Calibri" charset="0"/>
                <a:ea typeface="Calibri" charset="0"/>
                <a:cs typeface="Calibri" charset="0"/>
              </a:rPr>
              <a:t>Previous works </a:t>
            </a:r>
            <a:r>
              <a:rPr lang="en-US" sz="2400" dirty="0" smtClean="0">
                <a:latin typeface="Calibri" charset="0"/>
                <a:ea typeface="Calibri" charset="0"/>
                <a:cs typeface="Calibri" charset="0"/>
              </a:rPr>
              <a:t>tailored to medical or vehicular context</a:t>
            </a:r>
            <a:endParaRPr lang="en-US" sz="2400" dirty="0">
              <a:latin typeface="Calibri" charset="0"/>
              <a:ea typeface="Calibri" charset="0"/>
              <a:cs typeface="Calibri" charset="0"/>
            </a:endParaRPr>
          </a:p>
          <a:p>
            <a:pPr marL="457200" indent="-457200"/>
            <a:r>
              <a:rPr lang="en-US" sz="2400" dirty="0" smtClean="0">
                <a:latin typeface="Calibri" charset="0"/>
                <a:ea typeface="Calibri" charset="0"/>
                <a:cs typeface="Calibri" charset="0"/>
              </a:rPr>
              <a:t>Our framework has well integrated info processing</a:t>
            </a:r>
            <a:endParaRPr lang="en-US" sz="2400" dirty="0">
              <a:latin typeface="Calibri" charset="0"/>
              <a:ea typeface="Calibri" charset="0"/>
              <a:cs typeface="Calibri" charset="0"/>
            </a:endParaRPr>
          </a:p>
          <a:p>
            <a:pPr marL="749808" lvl="1" indent="-457200"/>
            <a:r>
              <a:rPr lang="en-US" sz="2400" dirty="0" smtClean="0">
                <a:latin typeface="Calibri" charset="0"/>
                <a:ea typeface="Calibri" charset="0"/>
                <a:cs typeface="Calibri" charset="0"/>
              </a:rPr>
              <a:t>Previous works require manual aggregation </a:t>
            </a:r>
          </a:p>
          <a:p>
            <a:pPr marL="457200" indent="-457200"/>
            <a:r>
              <a:rPr lang="en-US" sz="2400" dirty="0" smtClean="0">
                <a:latin typeface="Calibri" charset="0"/>
                <a:ea typeface="Calibri" charset="0"/>
                <a:cs typeface="Calibri" charset="0"/>
              </a:rPr>
              <a:t>Our framework provides active suggestions</a:t>
            </a:r>
          </a:p>
          <a:p>
            <a:pPr marL="857250" lvl="1" indent="-457200"/>
            <a:r>
              <a:rPr lang="en-US" sz="2400" dirty="0" smtClean="0">
                <a:latin typeface="Calibri" charset="0"/>
                <a:ea typeface="Calibri" charset="0"/>
                <a:cs typeface="Calibri" charset="0"/>
              </a:rPr>
              <a:t>Previous works only provide passive data</a:t>
            </a:r>
          </a:p>
          <a:p>
            <a:pPr marL="457200" indent="-457200"/>
            <a:r>
              <a:rPr lang="en-US" sz="2400" dirty="0" smtClean="0">
                <a:latin typeface="Calibri" charset="0"/>
                <a:ea typeface="Calibri" charset="0"/>
                <a:cs typeface="Calibri" charset="0"/>
              </a:rPr>
              <a:t>We also provide new metrics for assessment of disaster response</a:t>
            </a:r>
            <a:endParaRPr lang="en-US" sz="2400" dirty="0">
              <a:latin typeface="Calibri" charset="0"/>
              <a:ea typeface="Calibri" charset="0"/>
              <a:cs typeface="Calibri" charset="0"/>
            </a:endParaRPr>
          </a:p>
        </p:txBody>
      </p:sp>
      <p:sp>
        <p:nvSpPr>
          <p:cNvPr id="6"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10</a:t>
            </a:fld>
            <a:endParaRPr lang="en-US" dirty="0"/>
          </a:p>
        </p:txBody>
      </p:sp>
      <p:sp>
        <p:nvSpPr>
          <p:cNvPr id="4" name="Footer Placeholder 3"/>
          <p:cNvSpPr>
            <a:spLocks noGrp="1"/>
          </p:cNvSpPr>
          <p:nvPr>
            <p:ph type="ftr" sz="quarter" idx="11"/>
          </p:nvPr>
        </p:nvSpPr>
        <p:spPr/>
        <p:txBody>
          <a:bodyPr/>
          <a:lstStyle/>
          <a:p>
            <a:r>
              <a:rPr lang="en-US" dirty="0"/>
              <a:t>Mobile Cloud 17, San Francisco</a:t>
            </a:r>
          </a:p>
        </p:txBody>
      </p:sp>
    </p:spTree>
    <p:extLst>
      <p:ext uri="{BB962C8B-B14F-4D97-AF65-F5344CB8AC3E}">
        <p14:creationId xmlns:p14="http://schemas.microsoft.com/office/powerpoint/2010/main" val="26386901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0000FF"/>
                </a:solidFill>
              </a:rPr>
              <a:t>Agenda</a:t>
            </a:r>
            <a:endParaRPr lang="en-US" dirty="0">
              <a:solidFill>
                <a:srgbClr val="0000FF"/>
              </a:solidFill>
            </a:endParaRPr>
          </a:p>
        </p:txBody>
      </p:sp>
      <p:sp>
        <p:nvSpPr>
          <p:cNvPr id="6"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11</a:t>
            </a:fld>
            <a:endParaRPr lang="en-US" dirty="0"/>
          </a:p>
        </p:txBody>
      </p:sp>
      <p:sp>
        <p:nvSpPr>
          <p:cNvPr id="3" name="Footer Placeholder 2"/>
          <p:cNvSpPr>
            <a:spLocks noGrp="1"/>
          </p:cNvSpPr>
          <p:nvPr>
            <p:ph type="ftr" sz="quarter" idx="11"/>
          </p:nvPr>
        </p:nvSpPr>
        <p:spPr/>
        <p:txBody>
          <a:bodyPr/>
          <a:lstStyle/>
          <a:p>
            <a:r>
              <a:rPr lang="en-US" dirty="0"/>
              <a:t>Mobile Cloud 17, San Francisco</a:t>
            </a:r>
          </a:p>
        </p:txBody>
      </p:sp>
      <p:grpSp>
        <p:nvGrpSpPr>
          <p:cNvPr id="7" name="Group 6"/>
          <p:cNvGrpSpPr/>
          <p:nvPr/>
        </p:nvGrpSpPr>
        <p:grpSpPr>
          <a:xfrm>
            <a:off x="2613093" y="1156544"/>
            <a:ext cx="6378507" cy="1454163"/>
            <a:chOff x="2427073" y="143637"/>
            <a:chExt cx="6378507" cy="1454163"/>
          </a:xfrm>
        </p:grpSpPr>
        <p:sp>
          <p:nvSpPr>
            <p:cNvPr id="23" name="Round Same Side Corner Rectangle 22"/>
            <p:cNvSpPr/>
            <p:nvPr/>
          </p:nvSpPr>
          <p:spPr>
            <a:xfrm rot="5400000">
              <a:off x="4889245" y="-2318535"/>
              <a:ext cx="1454163" cy="6378507"/>
            </a:xfrm>
            <a:prstGeom prst="round2SameRect">
              <a:avLst/>
            </a:prstGeom>
            <a:solidFill>
              <a:schemeClr val="accent2">
                <a:lumMod val="20000"/>
                <a:lumOff val="80000"/>
                <a:alpha val="90000"/>
              </a:schemeClr>
            </a:solidFill>
          </p:spPr>
          <p:style>
            <a:lnRef idx="1">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24" name="Round Same Side Corner Rectangle 4"/>
            <p:cNvSpPr/>
            <p:nvPr/>
          </p:nvSpPr>
          <p:spPr>
            <a:xfrm>
              <a:off x="2427073" y="214623"/>
              <a:ext cx="6307521" cy="13121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i="1" kern="1200" dirty="0" smtClean="0">
                  <a:solidFill>
                    <a:schemeClr val="tx1">
                      <a:lumMod val="50000"/>
                      <a:lumOff val="50000"/>
                    </a:schemeClr>
                  </a:solidFill>
                </a:rPr>
                <a:t>Resource</a:t>
              </a:r>
              <a:r>
                <a:rPr lang="en-US" sz="2000" i="1" kern="1200" baseline="0" dirty="0" smtClean="0">
                  <a:solidFill>
                    <a:schemeClr val="tx1">
                      <a:lumMod val="50000"/>
                      <a:lumOff val="50000"/>
                    </a:schemeClr>
                  </a:solidFill>
                </a:rPr>
                <a:t> Allocation During Disaster Scenarios</a:t>
              </a:r>
              <a:endParaRPr lang="en-US" sz="2000" i="1" kern="1200" dirty="0">
                <a:solidFill>
                  <a:schemeClr val="tx1">
                    <a:lumMod val="50000"/>
                    <a:lumOff val="50000"/>
                  </a:schemeClr>
                </a:solidFill>
              </a:endParaRPr>
            </a:p>
            <a:p>
              <a:pPr marL="228600" lvl="1" indent="-228600" algn="l" defTabSz="889000">
                <a:lnSpc>
                  <a:spcPct val="90000"/>
                </a:lnSpc>
                <a:spcBef>
                  <a:spcPct val="0"/>
                </a:spcBef>
                <a:spcAft>
                  <a:spcPct val="15000"/>
                </a:spcAft>
                <a:buChar char="••"/>
              </a:pPr>
              <a:r>
                <a:rPr lang="en-US" sz="2000" i="1" kern="1200" dirty="0" smtClean="0">
                  <a:solidFill>
                    <a:schemeClr val="tx1">
                      <a:lumMod val="50000"/>
                      <a:lumOff val="50000"/>
                    </a:schemeClr>
                  </a:solidFill>
                </a:rPr>
                <a:t>An</a:t>
              </a:r>
              <a:r>
                <a:rPr lang="en-US" sz="2000" i="1" kern="1200" baseline="0" dirty="0" smtClean="0">
                  <a:solidFill>
                    <a:schemeClr val="tx1">
                      <a:lumMod val="50000"/>
                      <a:lumOff val="50000"/>
                    </a:schemeClr>
                  </a:solidFill>
                </a:rPr>
                <a:t> ICN Approach to Response Optimization</a:t>
              </a:r>
              <a:endParaRPr lang="en-US" sz="2000" i="1" kern="1200" dirty="0">
                <a:solidFill>
                  <a:schemeClr val="tx1">
                    <a:lumMod val="50000"/>
                    <a:lumOff val="50000"/>
                  </a:schemeClr>
                </a:solidFill>
              </a:endParaRPr>
            </a:p>
          </p:txBody>
        </p:sp>
      </p:grpSp>
      <p:grpSp>
        <p:nvGrpSpPr>
          <p:cNvPr id="8" name="Group 7"/>
          <p:cNvGrpSpPr/>
          <p:nvPr/>
        </p:nvGrpSpPr>
        <p:grpSpPr>
          <a:xfrm>
            <a:off x="189173" y="1013184"/>
            <a:ext cx="2606786" cy="1740879"/>
            <a:chOff x="3153" y="277"/>
            <a:chExt cx="2606786" cy="1740879"/>
          </a:xfrm>
        </p:grpSpPr>
        <p:sp>
          <p:nvSpPr>
            <p:cNvPr id="21" name="Rounded Rectangle 20"/>
            <p:cNvSpPr/>
            <p:nvPr/>
          </p:nvSpPr>
          <p:spPr>
            <a:xfrm>
              <a:off x="3153" y="277"/>
              <a:ext cx="2606786" cy="1740879"/>
            </a:xfrm>
            <a:prstGeom prst="roundRect">
              <a:avLst/>
            </a:prstGeom>
            <a:solidFill>
              <a:schemeClr val="accent2">
                <a:lumMod val="60000"/>
                <a:lumOff val="40000"/>
              </a:schemeClr>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2" name="Rounded Rectangle 6"/>
            <p:cNvSpPr/>
            <p:nvPr/>
          </p:nvSpPr>
          <p:spPr>
            <a:xfrm>
              <a:off x="88136" y="85260"/>
              <a:ext cx="2436820" cy="15709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tx1">
                      <a:lumMod val="50000"/>
                      <a:lumOff val="50000"/>
                    </a:schemeClr>
                  </a:solidFill>
                </a:rPr>
                <a:t>Introduction and Motivation</a:t>
              </a:r>
              <a:endParaRPr lang="en-US" sz="2200" b="1" kern="1200" dirty="0">
                <a:solidFill>
                  <a:schemeClr val="tx1">
                    <a:lumMod val="50000"/>
                    <a:lumOff val="50000"/>
                  </a:schemeClr>
                </a:solidFill>
              </a:endParaRPr>
            </a:p>
          </p:txBody>
        </p:sp>
      </p:grpSp>
      <p:grpSp>
        <p:nvGrpSpPr>
          <p:cNvPr id="9" name="Group 8"/>
          <p:cNvGrpSpPr/>
          <p:nvPr/>
        </p:nvGrpSpPr>
        <p:grpSpPr>
          <a:xfrm>
            <a:off x="2608806" y="2898088"/>
            <a:ext cx="6378507" cy="1639839"/>
            <a:chOff x="2422786" y="1885181"/>
            <a:chExt cx="6378507" cy="1639839"/>
          </a:xfrm>
        </p:grpSpPr>
        <p:sp>
          <p:nvSpPr>
            <p:cNvPr id="19" name="Round Same Side Corner Rectangle 18"/>
            <p:cNvSpPr/>
            <p:nvPr/>
          </p:nvSpPr>
          <p:spPr>
            <a:xfrm rot="5400000">
              <a:off x="4792120" y="-484153"/>
              <a:ext cx="1639839" cy="6378507"/>
            </a:xfrm>
            <a:prstGeom prst="round2SameRect">
              <a:avLst/>
            </a:prstGeom>
            <a:solidFill>
              <a:schemeClr val="bg1">
                <a:lumMod val="85000"/>
                <a:alpha val="90000"/>
              </a:schemeClr>
            </a:solidFill>
          </p:spPr>
          <p:style>
            <a:lnRef idx="1">
              <a:schemeClr val="accent2">
                <a:tint val="40000"/>
                <a:alpha val="90000"/>
                <a:hueOff val="2512909"/>
                <a:satOff val="-2189"/>
                <a:lumOff val="-3"/>
                <a:alphaOff val="0"/>
              </a:schemeClr>
            </a:lnRef>
            <a:fillRef idx="1">
              <a:scrgbClr r="0" g="0" b="0"/>
            </a:fillRef>
            <a:effectRef idx="0">
              <a:schemeClr val="accent2">
                <a:tint val="40000"/>
                <a:alpha val="90000"/>
                <a:hueOff val="2512909"/>
                <a:satOff val="-2189"/>
                <a:lumOff val="-3"/>
                <a:alphaOff val="0"/>
              </a:schemeClr>
            </a:effectRef>
            <a:fontRef idx="minor">
              <a:schemeClr val="dk1">
                <a:hueOff val="0"/>
                <a:satOff val="0"/>
                <a:lumOff val="0"/>
                <a:alphaOff val="0"/>
              </a:schemeClr>
            </a:fontRef>
          </p:style>
        </p:sp>
        <p:sp>
          <p:nvSpPr>
            <p:cNvPr id="20" name="Round Same Side Corner Rectangle 8"/>
            <p:cNvSpPr/>
            <p:nvPr/>
          </p:nvSpPr>
          <p:spPr>
            <a:xfrm>
              <a:off x="2422786" y="1965231"/>
              <a:ext cx="6298457" cy="14797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i="1" kern="1200" dirty="0" smtClean="0"/>
                <a:t>Resource Allocation Problem Formulation</a:t>
              </a:r>
              <a:endParaRPr lang="en-US" sz="2000" i="1" kern="1200" dirty="0"/>
            </a:p>
            <a:p>
              <a:pPr marL="228600" lvl="1" indent="-228600" algn="l" defTabSz="889000">
                <a:lnSpc>
                  <a:spcPct val="90000"/>
                </a:lnSpc>
                <a:spcBef>
                  <a:spcPct val="0"/>
                </a:spcBef>
                <a:spcAft>
                  <a:spcPct val="15000"/>
                </a:spcAft>
                <a:buChar char="••"/>
              </a:pPr>
              <a:r>
                <a:rPr lang="en-US" sz="2000" i="1" kern="1200" dirty="0" smtClean="0"/>
                <a:t>ARA Framework Architecture</a:t>
              </a:r>
              <a:endParaRPr lang="en-US" sz="2000" i="1" kern="1200" dirty="0"/>
            </a:p>
            <a:p>
              <a:pPr marL="228600" lvl="1" indent="-228600" algn="l" defTabSz="889000">
                <a:lnSpc>
                  <a:spcPct val="90000"/>
                </a:lnSpc>
                <a:spcBef>
                  <a:spcPct val="0"/>
                </a:spcBef>
                <a:spcAft>
                  <a:spcPct val="15000"/>
                </a:spcAft>
                <a:buChar char="••"/>
              </a:pPr>
              <a:r>
                <a:rPr lang="en-US" sz="2000" i="1" kern="1200" dirty="0" smtClean="0"/>
                <a:t>Dispatch</a:t>
              </a:r>
              <a:r>
                <a:rPr lang="en-US" sz="2000" i="1" kern="1200" baseline="0" dirty="0" smtClean="0"/>
                <a:t> Phase and Annealing Phase</a:t>
              </a:r>
              <a:endParaRPr lang="en-US" sz="2000" i="1" kern="1200" dirty="0"/>
            </a:p>
          </p:txBody>
        </p:sp>
      </p:grpSp>
      <p:grpSp>
        <p:nvGrpSpPr>
          <p:cNvPr id="10" name="Group 9"/>
          <p:cNvGrpSpPr/>
          <p:nvPr/>
        </p:nvGrpSpPr>
        <p:grpSpPr>
          <a:xfrm>
            <a:off x="189173" y="2841108"/>
            <a:ext cx="2602499" cy="1753797"/>
            <a:chOff x="3153" y="1828201"/>
            <a:chExt cx="2602499" cy="1753797"/>
          </a:xfrm>
        </p:grpSpPr>
        <p:sp>
          <p:nvSpPr>
            <p:cNvPr id="17" name="Rounded Rectangle 16"/>
            <p:cNvSpPr/>
            <p:nvPr/>
          </p:nvSpPr>
          <p:spPr>
            <a:xfrm>
              <a:off x="3153" y="1828201"/>
              <a:ext cx="2602499" cy="1753797"/>
            </a:xfrm>
            <a:prstGeom prst="roundRect">
              <a:avLst/>
            </a:prstGeom>
            <a:solidFill>
              <a:schemeClr val="bg1">
                <a:lumMod val="75000"/>
              </a:schemeClr>
            </a:solidFill>
          </p:spPr>
          <p:style>
            <a:lnRef idx="0">
              <a:schemeClr val="lt1">
                <a:hueOff val="0"/>
                <a:satOff val="0"/>
                <a:lumOff val="0"/>
                <a:alphaOff val="0"/>
              </a:schemeClr>
            </a:lnRef>
            <a:fillRef idx="3">
              <a:scrgbClr r="0" g="0" b="0"/>
            </a:fillRef>
            <a:effectRef idx="2">
              <a:schemeClr val="accent2">
                <a:hueOff val="2340760"/>
                <a:satOff val="-2919"/>
                <a:lumOff val="686"/>
                <a:alphaOff val="0"/>
              </a:schemeClr>
            </a:effectRef>
            <a:fontRef idx="minor">
              <a:schemeClr val="lt1"/>
            </a:fontRef>
          </p:style>
        </p:sp>
        <p:sp>
          <p:nvSpPr>
            <p:cNvPr id="18" name="Rounded Rectangle 10"/>
            <p:cNvSpPr/>
            <p:nvPr/>
          </p:nvSpPr>
          <p:spPr>
            <a:xfrm>
              <a:off x="88766" y="1913814"/>
              <a:ext cx="2431273" cy="15825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0000FF"/>
                  </a:solidFill>
                </a:rPr>
                <a:t>Solution Approach,  and Methodology</a:t>
              </a:r>
              <a:endParaRPr lang="en-US" sz="2200" b="1" kern="1200" dirty="0">
                <a:solidFill>
                  <a:srgbClr val="0000FF"/>
                </a:solidFill>
              </a:endParaRPr>
            </a:p>
          </p:txBody>
        </p:sp>
      </p:grpSp>
      <p:grpSp>
        <p:nvGrpSpPr>
          <p:cNvPr id="31" name="Group 30"/>
          <p:cNvGrpSpPr/>
          <p:nvPr/>
        </p:nvGrpSpPr>
        <p:grpSpPr>
          <a:xfrm>
            <a:off x="2624414" y="4856037"/>
            <a:ext cx="6337222" cy="1392703"/>
            <a:chOff x="2438394" y="3843130"/>
            <a:chExt cx="6337222" cy="1392703"/>
          </a:xfrm>
        </p:grpSpPr>
        <p:sp>
          <p:nvSpPr>
            <p:cNvPr id="32" name="Round Same Side Corner Rectangle 31"/>
            <p:cNvSpPr/>
            <p:nvPr/>
          </p:nvSpPr>
          <p:spPr>
            <a:xfrm rot="5400000">
              <a:off x="4910653" y="1370871"/>
              <a:ext cx="1392703" cy="6337222"/>
            </a:xfrm>
            <a:prstGeom prst="round2SameRect">
              <a:avLst/>
            </a:prstGeom>
            <a:solidFill>
              <a:schemeClr val="accent3">
                <a:lumMod val="40000"/>
                <a:lumOff val="60000"/>
              </a:schemeClr>
            </a:solidFill>
          </p:spPr>
          <p:style>
            <a:lnRef idx="1">
              <a:schemeClr val="accent2">
                <a:tint val="40000"/>
                <a:alpha val="90000"/>
                <a:hueOff val="5025819"/>
                <a:satOff val="-4378"/>
                <a:lumOff val="-6"/>
                <a:alphaOff val="0"/>
              </a:schemeClr>
            </a:lnRef>
            <a:fillRef idx="1">
              <a:scrgbClr r="0" g="0" b="0"/>
            </a:fillRef>
            <a:effectRef idx="0">
              <a:schemeClr val="accent2">
                <a:tint val="40000"/>
                <a:alpha val="90000"/>
                <a:hueOff val="5025819"/>
                <a:satOff val="-4378"/>
                <a:lumOff val="-6"/>
                <a:alphaOff val="0"/>
              </a:schemeClr>
            </a:effectRef>
            <a:fontRef idx="minor">
              <a:schemeClr val="dk1">
                <a:hueOff val="0"/>
                <a:satOff val="0"/>
                <a:lumOff val="0"/>
                <a:alphaOff val="0"/>
              </a:schemeClr>
            </a:fontRef>
          </p:style>
        </p:sp>
        <p:sp>
          <p:nvSpPr>
            <p:cNvPr id="33" name="Round Same Side Corner Rectangle 12"/>
            <p:cNvSpPr/>
            <p:nvPr/>
          </p:nvSpPr>
          <p:spPr>
            <a:xfrm>
              <a:off x="2438394" y="3911116"/>
              <a:ext cx="6269236" cy="12567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28600" lvl="1" indent="-228600" defTabSz="889000">
                <a:lnSpc>
                  <a:spcPct val="90000"/>
                </a:lnSpc>
                <a:spcBef>
                  <a:spcPct val="0"/>
                </a:spcBef>
                <a:spcAft>
                  <a:spcPct val="15000"/>
                </a:spcAft>
                <a:buChar char="••"/>
              </a:pPr>
              <a:r>
                <a:rPr lang="en-US" sz="2000" i="1" dirty="0"/>
                <a:t>Case Study: Panacea’s </a:t>
              </a:r>
              <a:r>
                <a:rPr lang="en-US" sz="2000" i="1" dirty="0" smtClean="0"/>
                <a:t>Cloud</a:t>
              </a:r>
            </a:p>
            <a:p>
              <a:pPr marL="228600" lvl="1" indent="-228600" defTabSz="889000">
                <a:lnSpc>
                  <a:spcPct val="90000"/>
                </a:lnSpc>
                <a:spcBef>
                  <a:spcPct val="0"/>
                </a:spcBef>
                <a:spcAft>
                  <a:spcPct val="15000"/>
                </a:spcAft>
                <a:buChar char="••"/>
              </a:pPr>
              <a:r>
                <a:rPr lang="en-US" sz="2000" i="1" dirty="0" smtClean="0"/>
                <a:t>Simulation Results</a:t>
              </a:r>
              <a:endParaRPr lang="en-US" sz="2000" i="1" dirty="0"/>
            </a:p>
            <a:p>
              <a:pPr marL="228600" lvl="1" indent="-228600" algn="l" defTabSz="889000">
                <a:lnSpc>
                  <a:spcPct val="90000"/>
                </a:lnSpc>
                <a:spcBef>
                  <a:spcPct val="0"/>
                </a:spcBef>
                <a:spcAft>
                  <a:spcPct val="15000"/>
                </a:spcAft>
                <a:buChar char="••"/>
              </a:pPr>
              <a:r>
                <a:rPr lang="en-US" sz="2000" i="1" kern="1200" dirty="0" smtClean="0"/>
                <a:t>Future Work</a:t>
              </a:r>
              <a:endParaRPr lang="en-US" sz="2000" i="1" kern="1200" dirty="0"/>
            </a:p>
          </p:txBody>
        </p:sp>
      </p:grpSp>
      <p:grpSp>
        <p:nvGrpSpPr>
          <p:cNvPr id="34" name="Group 33"/>
          <p:cNvGrpSpPr/>
          <p:nvPr/>
        </p:nvGrpSpPr>
        <p:grpSpPr>
          <a:xfrm>
            <a:off x="189173" y="4681949"/>
            <a:ext cx="2644188" cy="1740879"/>
            <a:chOff x="3153" y="3669042"/>
            <a:chExt cx="2644188" cy="1740879"/>
          </a:xfrm>
        </p:grpSpPr>
        <p:sp>
          <p:nvSpPr>
            <p:cNvPr id="35" name="Rounded Rectangle 34"/>
            <p:cNvSpPr/>
            <p:nvPr/>
          </p:nvSpPr>
          <p:spPr>
            <a:xfrm>
              <a:off x="3153" y="3669042"/>
              <a:ext cx="2644188" cy="1740879"/>
            </a:xfrm>
            <a:prstGeom prst="roundRect">
              <a:avLst/>
            </a:prstGeom>
            <a:solidFill>
              <a:srgbClr val="92D050"/>
            </a:solidFill>
          </p:spPr>
          <p:style>
            <a:lnRef idx="0">
              <a:schemeClr val="lt1">
                <a:hueOff val="0"/>
                <a:satOff val="0"/>
                <a:lumOff val="0"/>
                <a:alphaOff val="0"/>
              </a:schemeClr>
            </a:lnRef>
            <a:fillRef idx="3">
              <a:scrgbClr r="0" g="0" b="0"/>
            </a:fillRef>
            <a:effectRef idx="2">
              <a:schemeClr val="accent2">
                <a:hueOff val="4681520"/>
                <a:satOff val="-5839"/>
                <a:lumOff val="1373"/>
                <a:alphaOff val="0"/>
              </a:schemeClr>
            </a:effectRef>
            <a:fontRef idx="minor">
              <a:schemeClr val="lt1"/>
            </a:fontRef>
          </p:style>
        </p:sp>
        <p:sp>
          <p:nvSpPr>
            <p:cNvPr id="36" name="Rounded Rectangle 14"/>
            <p:cNvSpPr/>
            <p:nvPr/>
          </p:nvSpPr>
          <p:spPr>
            <a:xfrm>
              <a:off x="88136" y="3754025"/>
              <a:ext cx="2474222" cy="15709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0000FF"/>
                  </a:solidFill>
                </a:rPr>
                <a:t>Results and Conclusions</a:t>
              </a:r>
              <a:endParaRPr lang="en-US" sz="2200" b="1" kern="1200" dirty="0">
                <a:solidFill>
                  <a:srgbClr val="0000FF"/>
                </a:solidFill>
              </a:endParaRPr>
            </a:p>
          </p:txBody>
        </p:sp>
      </p:grpSp>
    </p:spTree>
    <p:extLst>
      <p:ext uri="{BB962C8B-B14F-4D97-AF65-F5344CB8AC3E}">
        <p14:creationId xmlns:p14="http://schemas.microsoft.com/office/powerpoint/2010/main" val="2145376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33400" y="1944817"/>
            <a:ext cx="8077200" cy="446965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 Side Corner Rectangle 6"/>
          <p:cNvSpPr/>
          <p:nvPr/>
        </p:nvSpPr>
        <p:spPr>
          <a:xfrm>
            <a:off x="775570" y="2959150"/>
            <a:ext cx="2369507" cy="2102140"/>
          </a:xfrm>
          <a:prstGeom prst="snip2Same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nip Same Side Corner Rectangle 17"/>
          <p:cNvSpPr/>
          <p:nvPr/>
        </p:nvSpPr>
        <p:spPr>
          <a:xfrm>
            <a:off x="6039633" y="2959150"/>
            <a:ext cx="2369507" cy="2102140"/>
          </a:xfrm>
          <a:prstGeom prst="snip2Same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8606" y="228600"/>
            <a:ext cx="8229600" cy="1143000"/>
          </a:xfrm>
        </p:spPr>
        <p:txBody>
          <a:bodyPr>
            <a:normAutofit/>
          </a:bodyPr>
          <a:lstStyle/>
          <a:p>
            <a:r>
              <a:rPr lang="en-US" sz="3200" dirty="0" smtClean="0">
                <a:solidFill>
                  <a:srgbClr val="0000FF"/>
                </a:solidFill>
              </a:rPr>
              <a:t>Resource Allocation Primitives</a:t>
            </a:r>
            <a:endParaRPr lang="en-US" sz="3200" dirty="0">
              <a:solidFill>
                <a:srgbClr val="0000FF"/>
              </a:solidFill>
            </a:endParaRPr>
          </a:p>
        </p:txBody>
      </p:sp>
      <p:sp>
        <p:nvSpPr>
          <p:cNvPr id="9"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12</a:t>
            </a:fld>
            <a:endParaRPr lang="en-US" dirty="0"/>
          </a:p>
        </p:txBody>
      </p:sp>
      <p:sp>
        <p:nvSpPr>
          <p:cNvPr id="3" name="Footer Placeholder 2"/>
          <p:cNvSpPr>
            <a:spLocks noGrp="1"/>
          </p:cNvSpPr>
          <p:nvPr>
            <p:ph type="ftr" sz="quarter" idx="11"/>
          </p:nvPr>
        </p:nvSpPr>
        <p:spPr/>
        <p:txBody>
          <a:bodyPr/>
          <a:lstStyle/>
          <a:p>
            <a:r>
              <a:rPr lang="en-US" dirty="0"/>
              <a:t>Mobile Cloud 17, San Francisco</a:t>
            </a:r>
          </a:p>
        </p:txBody>
      </p:sp>
      <p:sp>
        <p:nvSpPr>
          <p:cNvPr id="6" name="TextBox 5"/>
          <p:cNvSpPr txBox="1"/>
          <p:nvPr/>
        </p:nvSpPr>
        <p:spPr>
          <a:xfrm>
            <a:off x="794359" y="3287286"/>
            <a:ext cx="2350718" cy="1477328"/>
          </a:xfrm>
          <a:prstGeom prst="rect">
            <a:avLst/>
          </a:prstGeom>
          <a:noFill/>
        </p:spPr>
        <p:txBody>
          <a:bodyPr wrap="square" rtlCol="0">
            <a:spAutoFit/>
          </a:bodyPr>
          <a:lstStyle/>
          <a:p>
            <a:r>
              <a:rPr lang="en-US" b="1" dirty="0" smtClean="0"/>
              <a:t>Responder: </a:t>
            </a:r>
          </a:p>
          <a:p>
            <a:r>
              <a:rPr lang="en-US" dirty="0" smtClean="0"/>
              <a:t>A person, resource, or material applied </a:t>
            </a:r>
          </a:p>
          <a:p>
            <a:r>
              <a:rPr lang="en-US" dirty="0" smtClean="0"/>
              <a:t>to reduce the severity of a disaster scene</a:t>
            </a:r>
            <a:endParaRPr lang="en-US" dirty="0"/>
          </a:p>
        </p:txBody>
      </p:sp>
      <p:sp>
        <p:nvSpPr>
          <p:cNvPr id="17" name="TextBox 16"/>
          <p:cNvSpPr txBox="1"/>
          <p:nvPr/>
        </p:nvSpPr>
        <p:spPr>
          <a:xfrm>
            <a:off x="6235874" y="3274488"/>
            <a:ext cx="2350718" cy="1200329"/>
          </a:xfrm>
          <a:prstGeom prst="rect">
            <a:avLst/>
          </a:prstGeom>
          <a:noFill/>
        </p:spPr>
        <p:txBody>
          <a:bodyPr wrap="square" rtlCol="0">
            <a:spAutoFit/>
          </a:bodyPr>
          <a:lstStyle/>
          <a:p>
            <a:r>
              <a:rPr lang="en-US" b="1" dirty="0" err="1" smtClean="0"/>
              <a:t>Respondee</a:t>
            </a:r>
            <a:r>
              <a:rPr lang="en-US" b="1" dirty="0" smtClean="0"/>
              <a:t>: </a:t>
            </a:r>
          </a:p>
          <a:p>
            <a:r>
              <a:rPr lang="en-US" dirty="0" smtClean="0"/>
              <a:t>A person or resource requiring assistance from a responder</a:t>
            </a:r>
            <a:endParaRPr lang="en-US" dirty="0"/>
          </a:p>
        </p:txBody>
      </p:sp>
      <p:sp>
        <p:nvSpPr>
          <p:cNvPr id="21" name="TextBox 20"/>
          <p:cNvSpPr txBox="1"/>
          <p:nvPr/>
        </p:nvSpPr>
        <p:spPr>
          <a:xfrm>
            <a:off x="2514600" y="1952618"/>
            <a:ext cx="4495800" cy="923330"/>
          </a:xfrm>
          <a:prstGeom prst="rect">
            <a:avLst/>
          </a:prstGeom>
          <a:noFill/>
        </p:spPr>
        <p:txBody>
          <a:bodyPr wrap="square" rtlCol="0">
            <a:spAutoFit/>
          </a:bodyPr>
          <a:lstStyle/>
          <a:p>
            <a:r>
              <a:rPr lang="en-US" b="1" dirty="0" smtClean="0"/>
              <a:t>Incident</a:t>
            </a:r>
            <a:r>
              <a:rPr lang="en-US" dirty="0" smtClean="0"/>
              <a:t>: A </a:t>
            </a:r>
            <a:r>
              <a:rPr lang="en-US" dirty="0" err="1" smtClean="0"/>
              <a:t>geotemporally</a:t>
            </a:r>
            <a:r>
              <a:rPr lang="en-US" dirty="0" smtClean="0"/>
              <a:t> distinct intersection of one or more responders and </a:t>
            </a:r>
            <a:r>
              <a:rPr lang="en-US" dirty="0" err="1" smtClean="0"/>
              <a:t>respondees</a:t>
            </a:r>
            <a:r>
              <a:rPr lang="en-US" dirty="0" smtClean="0"/>
              <a:t>. Has a definitive time and location.</a:t>
            </a:r>
            <a:endParaRPr lang="en-US" dirty="0"/>
          </a:p>
        </p:txBody>
      </p:sp>
      <p:sp>
        <p:nvSpPr>
          <p:cNvPr id="22" name="Right Arrow 21"/>
          <p:cNvSpPr/>
          <p:nvPr/>
        </p:nvSpPr>
        <p:spPr>
          <a:xfrm>
            <a:off x="3362196" y="3657600"/>
            <a:ext cx="2480153" cy="6858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ysClr val="windowText" lastClr="000000"/>
                </a:solidFill>
              </a:rPr>
              <a:t>Resource Allocation</a:t>
            </a:r>
            <a:endParaRPr lang="en-US" dirty="0">
              <a:solidFill>
                <a:sysClr val="windowText" lastClr="000000"/>
              </a:solidFill>
            </a:endParaRPr>
          </a:p>
        </p:txBody>
      </p:sp>
      <p:pic>
        <p:nvPicPr>
          <p:cNvPr id="23" name="Picture 22"/>
          <p:cNvPicPr>
            <a:picLocks noChangeAspect="1"/>
          </p:cNvPicPr>
          <p:nvPr/>
        </p:nvPicPr>
        <p:blipFill>
          <a:blip r:embed="rId3"/>
          <a:stretch>
            <a:fillRect/>
          </a:stretch>
        </p:blipFill>
        <p:spPr>
          <a:xfrm>
            <a:off x="598118" y="5075941"/>
            <a:ext cx="660353" cy="926811"/>
          </a:xfrm>
          <a:prstGeom prst="rect">
            <a:avLst/>
          </a:prstGeom>
        </p:spPr>
      </p:pic>
      <p:pic>
        <p:nvPicPr>
          <p:cNvPr id="24" name="Picture 23"/>
          <p:cNvPicPr>
            <a:picLocks noChangeAspect="1"/>
          </p:cNvPicPr>
          <p:nvPr/>
        </p:nvPicPr>
        <p:blipFill>
          <a:blip r:embed="rId4"/>
          <a:stretch>
            <a:fillRect/>
          </a:stretch>
        </p:blipFill>
        <p:spPr>
          <a:xfrm>
            <a:off x="1314887" y="5260872"/>
            <a:ext cx="1002236" cy="667398"/>
          </a:xfrm>
          <a:prstGeom prst="rect">
            <a:avLst/>
          </a:prstGeom>
        </p:spPr>
      </p:pic>
      <p:pic>
        <p:nvPicPr>
          <p:cNvPr id="28" name="Picture 27"/>
          <p:cNvPicPr>
            <a:picLocks noChangeAspect="1"/>
          </p:cNvPicPr>
          <p:nvPr/>
        </p:nvPicPr>
        <p:blipFill>
          <a:blip r:embed="rId5"/>
          <a:stretch>
            <a:fillRect/>
          </a:stretch>
        </p:blipFill>
        <p:spPr>
          <a:xfrm>
            <a:off x="2308419" y="5227367"/>
            <a:ext cx="887343" cy="862695"/>
          </a:xfrm>
          <a:prstGeom prst="rect">
            <a:avLst/>
          </a:prstGeom>
        </p:spPr>
      </p:pic>
      <p:pic>
        <p:nvPicPr>
          <p:cNvPr id="31" name="Picture 30"/>
          <p:cNvPicPr>
            <a:picLocks noChangeAspect="1"/>
          </p:cNvPicPr>
          <p:nvPr/>
        </p:nvPicPr>
        <p:blipFill rotWithShape="1">
          <a:blip r:embed="rId6"/>
          <a:srcRect l="18334" t="15929" r="20833" b="11484"/>
          <a:stretch/>
        </p:blipFill>
        <p:spPr>
          <a:xfrm>
            <a:off x="3817478" y="5166076"/>
            <a:ext cx="1569587" cy="1053559"/>
          </a:xfrm>
          <a:prstGeom prst="roundRect">
            <a:avLst/>
          </a:prstGeom>
        </p:spPr>
      </p:pic>
      <p:pic>
        <p:nvPicPr>
          <p:cNvPr id="33" name="Picture 32"/>
          <p:cNvPicPr>
            <a:picLocks noChangeAspect="1"/>
          </p:cNvPicPr>
          <p:nvPr/>
        </p:nvPicPr>
        <p:blipFill>
          <a:blip r:embed="rId7"/>
          <a:stretch>
            <a:fillRect/>
          </a:stretch>
        </p:blipFill>
        <p:spPr>
          <a:xfrm>
            <a:off x="7300178" y="5235007"/>
            <a:ext cx="1108962" cy="847414"/>
          </a:xfrm>
          <a:prstGeom prst="rect">
            <a:avLst/>
          </a:prstGeom>
        </p:spPr>
      </p:pic>
      <p:pic>
        <p:nvPicPr>
          <p:cNvPr id="34" name="Picture 33"/>
          <p:cNvPicPr>
            <a:picLocks noChangeAspect="1"/>
          </p:cNvPicPr>
          <p:nvPr/>
        </p:nvPicPr>
        <p:blipFill>
          <a:blip r:embed="rId8"/>
          <a:stretch>
            <a:fillRect/>
          </a:stretch>
        </p:blipFill>
        <p:spPr>
          <a:xfrm>
            <a:off x="6095833" y="5200214"/>
            <a:ext cx="1002885" cy="1002885"/>
          </a:xfrm>
          <a:prstGeom prst="rect">
            <a:avLst/>
          </a:prstGeom>
        </p:spPr>
      </p:pic>
      <p:sp>
        <p:nvSpPr>
          <p:cNvPr id="35" name="TextBox 34"/>
          <p:cNvSpPr txBox="1"/>
          <p:nvPr/>
        </p:nvSpPr>
        <p:spPr>
          <a:xfrm>
            <a:off x="2702001" y="1346437"/>
            <a:ext cx="4333109" cy="461665"/>
          </a:xfrm>
          <a:prstGeom prst="rect">
            <a:avLst/>
          </a:prstGeom>
          <a:noFill/>
        </p:spPr>
        <p:txBody>
          <a:bodyPr wrap="none" rtlCol="0">
            <a:spAutoFit/>
          </a:bodyPr>
          <a:lstStyle/>
          <a:p>
            <a:r>
              <a:rPr lang="en-US" sz="2400" dirty="0" smtClean="0"/>
              <a:t>The Incident-Response (I-R) Cycle</a:t>
            </a:r>
            <a:endParaRPr lang="en-US" sz="2400" dirty="0"/>
          </a:p>
        </p:txBody>
      </p:sp>
    </p:spTree>
    <p:extLst>
      <p:ext uri="{BB962C8B-B14F-4D97-AF65-F5344CB8AC3E}">
        <p14:creationId xmlns:p14="http://schemas.microsoft.com/office/powerpoint/2010/main" val="1827575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84" y="4354"/>
            <a:ext cx="8229600" cy="1143000"/>
          </a:xfrm>
        </p:spPr>
        <p:txBody>
          <a:bodyPr>
            <a:normAutofit/>
          </a:bodyPr>
          <a:lstStyle/>
          <a:p>
            <a:r>
              <a:rPr lang="en-US" sz="3200" dirty="0" smtClean="0">
                <a:solidFill>
                  <a:srgbClr val="0000FF"/>
                </a:solidFill>
              </a:rPr>
              <a:t>Resource Allocation Primitives Cont.</a:t>
            </a:r>
            <a:endParaRPr lang="en-US" sz="3200" dirty="0">
              <a:solidFill>
                <a:srgbClr val="0000FF"/>
              </a:solidFill>
            </a:endParaRPr>
          </a:p>
        </p:txBody>
      </p:sp>
      <p:sp>
        <p:nvSpPr>
          <p:cNvPr id="9"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13</a:t>
            </a:fld>
            <a:endParaRPr lang="en-US" dirty="0"/>
          </a:p>
        </p:txBody>
      </p:sp>
      <p:sp>
        <p:nvSpPr>
          <p:cNvPr id="3" name="Footer Placeholder 2"/>
          <p:cNvSpPr>
            <a:spLocks noGrp="1"/>
          </p:cNvSpPr>
          <p:nvPr>
            <p:ph type="ftr" sz="quarter" idx="11"/>
          </p:nvPr>
        </p:nvSpPr>
        <p:spPr>
          <a:xfrm>
            <a:off x="3129406" y="6390416"/>
            <a:ext cx="2895600" cy="365125"/>
          </a:xfrm>
        </p:spPr>
        <p:txBody>
          <a:bodyPr/>
          <a:lstStyle/>
          <a:p>
            <a:r>
              <a:rPr lang="en-US" dirty="0"/>
              <a:t>Mobile Cloud 17, San Francisco</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54" y="1371601"/>
            <a:ext cx="2194584" cy="125586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3484" y="1371601"/>
            <a:ext cx="2194584" cy="125586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814" y="1371600"/>
            <a:ext cx="2196274" cy="1256827"/>
          </a:xfrm>
          <a:prstGeom prst="rect">
            <a:avLst/>
          </a:prstGeom>
        </p:spPr>
      </p:pic>
      <p:sp>
        <p:nvSpPr>
          <p:cNvPr id="10" name="Right Arrow 9"/>
          <p:cNvSpPr/>
          <p:nvPr/>
        </p:nvSpPr>
        <p:spPr>
          <a:xfrm>
            <a:off x="2602668" y="1921549"/>
            <a:ext cx="700815" cy="220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5671998" y="1921549"/>
            <a:ext cx="700815" cy="220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537934" y="949411"/>
            <a:ext cx="2113964" cy="369332"/>
          </a:xfrm>
          <a:prstGeom prst="rect">
            <a:avLst/>
          </a:prstGeom>
          <a:noFill/>
        </p:spPr>
        <p:txBody>
          <a:bodyPr wrap="square" rtlCol="0">
            <a:spAutoFit/>
          </a:bodyPr>
          <a:lstStyle/>
          <a:p>
            <a:r>
              <a:rPr lang="en-US" dirty="0"/>
              <a:t>S</a:t>
            </a:r>
            <a:r>
              <a:rPr lang="en-US" dirty="0" smtClean="0"/>
              <a:t>erial  I-R Cycles</a:t>
            </a:r>
            <a:endParaRPr lang="en-US" dirty="0"/>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75" y="3048219"/>
            <a:ext cx="2063818" cy="125586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54" y="4348637"/>
            <a:ext cx="2678452" cy="1255860"/>
          </a:xfrm>
          <a:prstGeom prst="rect">
            <a:avLst/>
          </a:prstGeom>
        </p:spPr>
      </p:pic>
      <p:sp>
        <p:nvSpPr>
          <p:cNvPr id="32" name="Right Arrow 31"/>
          <p:cNvSpPr/>
          <p:nvPr/>
        </p:nvSpPr>
        <p:spPr>
          <a:xfrm>
            <a:off x="2457130" y="4083583"/>
            <a:ext cx="700815" cy="220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7641" y="3034521"/>
            <a:ext cx="2821257" cy="1255860"/>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446" y="4348637"/>
            <a:ext cx="2678452" cy="1255860"/>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405" y="4338810"/>
            <a:ext cx="2678452" cy="1255860"/>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948" y="3020928"/>
            <a:ext cx="1275733" cy="1255860"/>
          </a:xfrm>
          <a:prstGeom prst="rect">
            <a:avLst/>
          </a:prstGeom>
        </p:spPr>
      </p:pic>
      <p:sp>
        <p:nvSpPr>
          <p:cNvPr id="41" name="Right Arrow 40"/>
          <p:cNvSpPr/>
          <p:nvPr/>
        </p:nvSpPr>
        <p:spPr>
          <a:xfrm>
            <a:off x="6420979" y="4082841"/>
            <a:ext cx="700815" cy="220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579955" y="5562719"/>
            <a:ext cx="2113964" cy="369332"/>
          </a:xfrm>
          <a:prstGeom prst="rect">
            <a:avLst/>
          </a:prstGeom>
          <a:noFill/>
        </p:spPr>
        <p:txBody>
          <a:bodyPr wrap="square" rtlCol="0">
            <a:spAutoFit/>
          </a:bodyPr>
          <a:lstStyle/>
          <a:p>
            <a:r>
              <a:rPr lang="en-US" dirty="0" smtClean="0"/>
              <a:t>Parallel I-R Cycles</a:t>
            </a:r>
            <a:endParaRPr lang="en-US" dirty="0"/>
          </a:p>
        </p:txBody>
      </p:sp>
      <p:cxnSp>
        <p:nvCxnSpPr>
          <p:cNvPr id="15" name="Straight Connector 14"/>
          <p:cNvCxnSpPr/>
          <p:nvPr/>
        </p:nvCxnSpPr>
        <p:spPr>
          <a:xfrm>
            <a:off x="208875" y="2958905"/>
            <a:ext cx="838380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30640" y="6021669"/>
            <a:ext cx="8271432" cy="369332"/>
          </a:xfrm>
          <a:prstGeom prst="rect">
            <a:avLst/>
          </a:prstGeom>
          <a:noFill/>
        </p:spPr>
        <p:txBody>
          <a:bodyPr wrap="none" rtlCol="0">
            <a:spAutoFit/>
          </a:bodyPr>
          <a:lstStyle/>
          <a:p>
            <a:r>
              <a:rPr lang="en-US" dirty="0" smtClean="0"/>
              <a:t>Parallel I-R Cycles involve multiple incidents in each time interval, while </a:t>
            </a:r>
            <a:r>
              <a:rPr lang="en-US" dirty="0"/>
              <a:t>s</a:t>
            </a:r>
            <a:r>
              <a:rPr lang="en-US" dirty="0" smtClean="0"/>
              <a:t>erial only one</a:t>
            </a:r>
            <a:endParaRPr lang="en-US" dirty="0"/>
          </a:p>
        </p:txBody>
      </p:sp>
    </p:spTree>
    <p:extLst>
      <p:ext uri="{BB962C8B-B14F-4D97-AF65-F5344CB8AC3E}">
        <p14:creationId xmlns:p14="http://schemas.microsoft.com/office/powerpoint/2010/main" val="302065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06" y="228600"/>
            <a:ext cx="8229600" cy="1143000"/>
          </a:xfrm>
        </p:spPr>
        <p:txBody>
          <a:bodyPr>
            <a:normAutofit/>
          </a:bodyPr>
          <a:lstStyle/>
          <a:p>
            <a:r>
              <a:rPr lang="en-US" sz="3200" dirty="0" smtClean="0">
                <a:solidFill>
                  <a:srgbClr val="0000FF"/>
                </a:solidFill>
              </a:rPr>
              <a:t>Three Key Metrics</a:t>
            </a:r>
            <a:endParaRPr lang="en-US" sz="3200" dirty="0">
              <a:solidFill>
                <a:srgbClr val="0000FF"/>
              </a:solidFill>
            </a:endParaRPr>
          </a:p>
        </p:txBody>
      </p:sp>
      <p:sp>
        <p:nvSpPr>
          <p:cNvPr id="9"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14</a:t>
            </a:fld>
            <a:endParaRPr lang="en-US" dirty="0"/>
          </a:p>
        </p:txBody>
      </p:sp>
      <p:sp>
        <p:nvSpPr>
          <p:cNvPr id="13" name="Content Placeholder 2"/>
          <p:cNvSpPr>
            <a:spLocks noGrp="1"/>
          </p:cNvSpPr>
          <p:nvPr>
            <p:ph idx="1"/>
          </p:nvPr>
        </p:nvSpPr>
        <p:spPr>
          <a:xfrm>
            <a:off x="457200" y="1371600"/>
            <a:ext cx="8382000" cy="5105400"/>
          </a:xfrm>
        </p:spPr>
        <p:txBody>
          <a:bodyPr>
            <a:normAutofit fontScale="77500" lnSpcReduction="20000"/>
          </a:bodyPr>
          <a:lstStyle/>
          <a:p>
            <a:r>
              <a:rPr lang="en-US" dirty="0" smtClean="0">
                <a:solidFill>
                  <a:srgbClr val="000000"/>
                </a:solidFill>
              </a:rPr>
              <a:t>Timeliness</a:t>
            </a:r>
          </a:p>
          <a:p>
            <a:pPr lvl="1"/>
            <a:r>
              <a:rPr lang="en-US" dirty="0" smtClean="0">
                <a:solidFill>
                  <a:srgbClr val="000000"/>
                </a:solidFill>
              </a:rPr>
              <a:t>Minimizing the time </a:t>
            </a:r>
            <a:r>
              <a:rPr lang="en-US" dirty="0" err="1" smtClean="0">
                <a:solidFill>
                  <a:srgbClr val="000000"/>
                </a:solidFill>
              </a:rPr>
              <a:t>respondees</a:t>
            </a:r>
            <a:r>
              <a:rPr lang="en-US" dirty="0" smtClean="0">
                <a:solidFill>
                  <a:srgbClr val="000000"/>
                </a:solidFill>
              </a:rPr>
              <a:t> are waiting for care</a:t>
            </a:r>
          </a:p>
          <a:p>
            <a:pPr lvl="1"/>
            <a:r>
              <a:rPr lang="en-US" dirty="0" smtClean="0">
                <a:solidFill>
                  <a:srgbClr val="000000"/>
                </a:solidFill>
              </a:rPr>
              <a:t>Optimizing response time by selecting the fastest route and closest responder</a:t>
            </a:r>
          </a:p>
          <a:p>
            <a:pPr lvl="1"/>
            <a:r>
              <a:rPr lang="en-US" dirty="0" smtClean="0">
                <a:solidFill>
                  <a:srgbClr val="000000"/>
                </a:solidFill>
              </a:rPr>
              <a:t>Making responders available for additional scenes</a:t>
            </a:r>
            <a:endParaRPr lang="en-US" dirty="0">
              <a:solidFill>
                <a:srgbClr val="000000"/>
              </a:solidFill>
            </a:endParaRPr>
          </a:p>
          <a:p>
            <a:r>
              <a:rPr lang="en-US" dirty="0" smtClean="0">
                <a:solidFill>
                  <a:srgbClr val="000000"/>
                </a:solidFill>
              </a:rPr>
              <a:t>Quality of Care</a:t>
            </a:r>
            <a:endParaRPr lang="en-US" dirty="0">
              <a:solidFill>
                <a:srgbClr val="000000"/>
              </a:solidFill>
            </a:endParaRPr>
          </a:p>
          <a:p>
            <a:pPr lvl="1"/>
            <a:r>
              <a:rPr lang="en-US" dirty="0">
                <a:solidFill>
                  <a:srgbClr val="000000"/>
                </a:solidFill>
              </a:rPr>
              <a:t>Finding the optimal </a:t>
            </a:r>
            <a:r>
              <a:rPr lang="en-US" dirty="0" smtClean="0">
                <a:solidFill>
                  <a:srgbClr val="000000"/>
                </a:solidFill>
              </a:rPr>
              <a:t>responder for a given </a:t>
            </a:r>
            <a:r>
              <a:rPr lang="en-US" dirty="0" err="1" smtClean="0">
                <a:solidFill>
                  <a:srgbClr val="000000"/>
                </a:solidFill>
              </a:rPr>
              <a:t>respondee</a:t>
            </a:r>
            <a:endParaRPr lang="en-US" dirty="0">
              <a:solidFill>
                <a:srgbClr val="000000"/>
              </a:solidFill>
            </a:endParaRPr>
          </a:p>
          <a:p>
            <a:pPr lvl="1"/>
            <a:r>
              <a:rPr lang="en-US" dirty="0" smtClean="0">
                <a:solidFill>
                  <a:srgbClr val="000000"/>
                </a:solidFill>
              </a:rPr>
              <a:t>Maximizing likelihood of a positive outcome each scene</a:t>
            </a:r>
          </a:p>
          <a:p>
            <a:pPr lvl="1"/>
            <a:r>
              <a:rPr lang="en-US" dirty="0" smtClean="0">
                <a:solidFill>
                  <a:srgbClr val="000000"/>
                </a:solidFill>
              </a:rPr>
              <a:t>High priority </a:t>
            </a:r>
            <a:r>
              <a:rPr lang="en-US" dirty="0" err="1" smtClean="0">
                <a:solidFill>
                  <a:srgbClr val="000000"/>
                </a:solidFill>
              </a:rPr>
              <a:t>respondees</a:t>
            </a:r>
            <a:r>
              <a:rPr lang="en-US" dirty="0" smtClean="0">
                <a:solidFill>
                  <a:srgbClr val="000000"/>
                </a:solidFill>
              </a:rPr>
              <a:t> receive attention first</a:t>
            </a:r>
            <a:endParaRPr lang="en-US" dirty="0">
              <a:solidFill>
                <a:srgbClr val="000000"/>
              </a:solidFill>
            </a:endParaRPr>
          </a:p>
          <a:p>
            <a:r>
              <a:rPr lang="en-US" dirty="0" smtClean="0">
                <a:solidFill>
                  <a:srgbClr val="000000"/>
                </a:solidFill>
              </a:rPr>
              <a:t>Responder Leverage</a:t>
            </a:r>
          </a:p>
          <a:p>
            <a:pPr lvl="1"/>
            <a:r>
              <a:rPr lang="en-US" dirty="0" smtClean="0">
                <a:solidFill>
                  <a:srgbClr val="000000"/>
                </a:solidFill>
              </a:rPr>
              <a:t>Finding optimal </a:t>
            </a:r>
            <a:r>
              <a:rPr lang="en-US" dirty="0" err="1" smtClean="0">
                <a:solidFill>
                  <a:srgbClr val="000000"/>
                </a:solidFill>
              </a:rPr>
              <a:t>respondee</a:t>
            </a:r>
            <a:r>
              <a:rPr lang="en-US" dirty="0" smtClean="0">
                <a:solidFill>
                  <a:srgbClr val="000000"/>
                </a:solidFill>
              </a:rPr>
              <a:t> for a given responder</a:t>
            </a:r>
          </a:p>
          <a:p>
            <a:pPr lvl="1"/>
            <a:r>
              <a:rPr lang="en-US" dirty="0">
                <a:solidFill>
                  <a:srgbClr val="000000"/>
                </a:solidFill>
              </a:rPr>
              <a:t>Responders should be well suited for a given </a:t>
            </a:r>
            <a:r>
              <a:rPr lang="en-US" dirty="0" smtClean="0">
                <a:solidFill>
                  <a:srgbClr val="000000"/>
                </a:solidFill>
              </a:rPr>
              <a:t>situation</a:t>
            </a:r>
            <a:endParaRPr lang="en-US" dirty="0">
              <a:solidFill>
                <a:srgbClr val="000000"/>
              </a:solidFill>
            </a:endParaRPr>
          </a:p>
          <a:p>
            <a:pPr lvl="1"/>
            <a:r>
              <a:rPr lang="en-US" dirty="0" smtClean="0">
                <a:solidFill>
                  <a:srgbClr val="000000"/>
                </a:solidFill>
              </a:rPr>
              <a:t>Tradeoff between sending many to one incident and dispersing </a:t>
            </a:r>
            <a:endParaRPr lang="en-US" dirty="0">
              <a:solidFill>
                <a:srgbClr val="000000"/>
              </a:solidFill>
            </a:endParaRPr>
          </a:p>
          <a:p>
            <a:pPr lvl="1"/>
            <a:r>
              <a:rPr lang="en-US" dirty="0" smtClean="0">
                <a:solidFill>
                  <a:srgbClr val="000000"/>
                </a:solidFill>
              </a:rPr>
              <a:t>Optimized in conjunction with quality of care</a:t>
            </a:r>
            <a:endParaRPr lang="en-US" dirty="0">
              <a:solidFill>
                <a:srgbClr val="000000"/>
              </a:solidFill>
            </a:endParaRPr>
          </a:p>
        </p:txBody>
      </p:sp>
      <p:sp>
        <p:nvSpPr>
          <p:cNvPr id="3" name="Footer Placeholder 2"/>
          <p:cNvSpPr>
            <a:spLocks noGrp="1"/>
          </p:cNvSpPr>
          <p:nvPr>
            <p:ph type="ftr" sz="quarter" idx="11"/>
          </p:nvPr>
        </p:nvSpPr>
        <p:spPr/>
        <p:txBody>
          <a:bodyPr/>
          <a:lstStyle/>
          <a:p>
            <a:r>
              <a:rPr lang="en-US" dirty="0"/>
              <a:t>Mobile Cloud 17, San Francisco</a:t>
            </a:r>
          </a:p>
        </p:txBody>
      </p:sp>
    </p:spTree>
    <p:extLst>
      <p:ext uri="{BB962C8B-B14F-4D97-AF65-F5344CB8AC3E}">
        <p14:creationId xmlns:p14="http://schemas.microsoft.com/office/powerpoint/2010/main" val="864430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0000FF"/>
                </a:solidFill>
              </a:rPr>
              <a:t>Maximizing Effectiveness of a Disaster Response</a:t>
            </a:r>
            <a:endParaRPr lang="en-US" sz="3200" dirty="0">
              <a:solidFill>
                <a:srgbClr val="0000FF"/>
              </a:solidFill>
            </a:endParaRPr>
          </a:p>
        </p:txBody>
      </p:sp>
      <p:sp>
        <p:nvSpPr>
          <p:cNvPr id="3" name="Content Placeholder 2"/>
          <p:cNvSpPr>
            <a:spLocks noGrp="1"/>
          </p:cNvSpPr>
          <p:nvPr>
            <p:ph idx="1"/>
          </p:nvPr>
        </p:nvSpPr>
        <p:spPr>
          <a:xfrm>
            <a:off x="457200" y="1371600"/>
            <a:ext cx="8229600" cy="4525963"/>
          </a:xfrm>
        </p:spPr>
        <p:txBody>
          <a:bodyPr>
            <a:normAutofit/>
          </a:bodyPr>
          <a:lstStyle/>
          <a:p>
            <a:r>
              <a:rPr lang="en-US" sz="2400" dirty="0" smtClean="0"/>
              <a:t>An optimal response to a particular incident-response cycle can be found by maximizing the utility of each pairing. </a:t>
            </a:r>
          </a:p>
          <a:p>
            <a:endParaRPr lang="en-US" sz="2400" dirty="0"/>
          </a:p>
          <a:p>
            <a:endParaRPr lang="en-US" sz="2400" dirty="0"/>
          </a:p>
          <a:p>
            <a:pPr marL="118872" indent="0">
              <a:buNone/>
            </a:pPr>
            <a:r>
              <a:rPr lang="en-US" sz="2400" dirty="0"/>
              <a:t>			</a:t>
            </a:r>
            <a:r>
              <a:rPr lang="en-US" sz="2400" i="1" dirty="0">
                <a:latin typeface="Times New Roman"/>
                <a:cs typeface="Times New Roman"/>
              </a:rPr>
              <a:t>		</a:t>
            </a:r>
            <a:endParaRPr lang="en-US" sz="2400" dirty="0"/>
          </a:p>
        </p:txBody>
      </p:sp>
      <p:sp>
        <p:nvSpPr>
          <p:cNvPr id="5"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15</a:t>
            </a:fld>
            <a:endParaRPr lang="en-US" dirty="0"/>
          </a:p>
        </p:txBody>
      </p:sp>
      <p:sp>
        <p:nvSpPr>
          <p:cNvPr id="4" name="Footer Placeholder 3"/>
          <p:cNvSpPr>
            <a:spLocks noGrp="1"/>
          </p:cNvSpPr>
          <p:nvPr>
            <p:ph type="ftr" sz="quarter" idx="11"/>
          </p:nvPr>
        </p:nvSpPr>
        <p:spPr/>
        <p:txBody>
          <a:bodyPr/>
          <a:lstStyle/>
          <a:p>
            <a:r>
              <a:rPr lang="en-US" dirty="0"/>
              <a:t>Mobile Cloud 17, San Francisco</a:t>
            </a:r>
          </a:p>
        </p:txBody>
      </p:sp>
      <p:sp>
        <p:nvSpPr>
          <p:cNvPr id="7" name="TextBox 6"/>
          <p:cNvSpPr txBox="1"/>
          <p:nvPr/>
        </p:nvSpPr>
        <p:spPr>
          <a:xfrm>
            <a:off x="304800" y="2618918"/>
            <a:ext cx="8686800" cy="3139321"/>
          </a:xfrm>
          <a:prstGeom prst="rect">
            <a:avLst/>
          </a:prstGeom>
          <a:noFill/>
        </p:spPr>
        <p:txBody>
          <a:bodyPr wrap="square" rtlCol="0">
            <a:spAutoFit/>
          </a:bodyPr>
          <a:lstStyle/>
          <a:p>
            <a:r>
              <a:rPr lang="en-US" dirty="0" smtClean="0"/>
              <a:t>Given </a:t>
            </a:r>
            <a:r>
              <a:rPr lang="en-US" i="1" dirty="0" smtClean="0"/>
              <a:t>n</a:t>
            </a:r>
            <a:r>
              <a:rPr lang="en-US" dirty="0" smtClean="0"/>
              <a:t> </a:t>
            </a:r>
            <a:r>
              <a:rPr lang="en-US" dirty="0" err="1" smtClean="0"/>
              <a:t>respondees</a:t>
            </a:r>
            <a:r>
              <a:rPr lang="en-US" dirty="0" smtClean="0"/>
              <a:t> </a:t>
            </a:r>
            <a:r>
              <a:rPr lang="en-US" i="1" dirty="0" smtClean="0"/>
              <a:t>{P</a:t>
            </a:r>
            <a:r>
              <a:rPr lang="en-US" i="1" baseline="-25000" dirty="0" smtClean="0"/>
              <a:t>1</a:t>
            </a:r>
            <a:r>
              <a:rPr lang="en-US" i="1" dirty="0" smtClean="0"/>
              <a:t>, P</a:t>
            </a:r>
            <a:r>
              <a:rPr lang="en-US" i="1" baseline="-25000" dirty="0" smtClean="0"/>
              <a:t>2 </a:t>
            </a:r>
            <a:r>
              <a:rPr lang="en-US" i="1" dirty="0" smtClean="0"/>
              <a:t>, …, </a:t>
            </a:r>
            <a:r>
              <a:rPr lang="en-US" i="1" dirty="0" err="1" smtClean="0"/>
              <a:t>P</a:t>
            </a:r>
            <a:r>
              <a:rPr lang="en-US" i="1" baseline="-25000" dirty="0" err="1" smtClean="0"/>
              <a:t>n</a:t>
            </a:r>
            <a:r>
              <a:rPr lang="en-US" i="1" dirty="0" smtClean="0"/>
              <a:t>}  </a:t>
            </a:r>
            <a:r>
              <a:rPr lang="en-US" dirty="0" smtClean="0"/>
              <a:t>and </a:t>
            </a:r>
            <a:r>
              <a:rPr lang="en-US" i="1" dirty="0" smtClean="0"/>
              <a:t>m </a:t>
            </a:r>
            <a:r>
              <a:rPr lang="en-US" dirty="0" smtClean="0"/>
              <a:t>responders </a:t>
            </a:r>
            <a:r>
              <a:rPr lang="en-US" i="1" dirty="0" smtClean="0"/>
              <a:t>{B</a:t>
            </a:r>
            <a:r>
              <a:rPr lang="en-US" i="1" baseline="-25000" dirty="0" smtClean="0"/>
              <a:t>1</a:t>
            </a:r>
            <a:r>
              <a:rPr lang="en-US" i="1" dirty="0" smtClean="0"/>
              <a:t>, B</a:t>
            </a:r>
            <a:r>
              <a:rPr lang="en-US" i="1" baseline="-25000" dirty="0" smtClean="0"/>
              <a:t>2</a:t>
            </a:r>
            <a:r>
              <a:rPr lang="en-US" i="1" dirty="0" smtClean="0"/>
              <a:t>, …, </a:t>
            </a:r>
            <a:r>
              <a:rPr lang="en-US" i="1" dirty="0" err="1" smtClean="0"/>
              <a:t>B</a:t>
            </a:r>
            <a:r>
              <a:rPr lang="en-US" i="1" baseline="-25000" dirty="0" err="1" smtClean="0"/>
              <a:t>m</a:t>
            </a:r>
            <a:r>
              <a:rPr lang="en-US" i="1" dirty="0" smtClean="0"/>
              <a:t>}</a:t>
            </a:r>
            <a:r>
              <a:rPr lang="en-US" dirty="0" smtClean="0"/>
              <a:t>, let there </a:t>
            </a:r>
          </a:p>
          <a:p>
            <a:r>
              <a:rPr lang="en-US" dirty="0" smtClean="0"/>
              <a:t>be k pairings of one or more responders and </a:t>
            </a:r>
            <a:r>
              <a:rPr lang="en-US" dirty="0" err="1" smtClean="0"/>
              <a:t>respondees</a:t>
            </a:r>
            <a:r>
              <a:rPr lang="en-US" dirty="0" smtClean="0"/>
              <a:t> be </a:t>
            </a:r>
            <a:r>
              <a:rPr lang="en-US" i="1" dirty="0" smtClean="0"/>
              <a:t>{ R</a:t>
            </a:r>
            <a:r>
              <a:rPr lang="en-US" i="1" baseline="-25000" dirty="0" smtClean="0"/>
              <a:t>1</a:t>
            </a:r>
            <a:r>
              <a:rPr lang="en-US" i="1" dirty="0" smtClean="0"/>
              <a:t>, R</a:t>
            </a:r>
            <a:r>
              <a:rPr lang="en-US" i="1" baseline="-25000" dirty="0" smtClean="0"/>
              <a:t>2</a:t>
            </a:r>
            <a:r>
              <a:rPr lang="en-US" i="1" dirty="0" smtClean="0"/>
              <a:t>, … , </a:t>
            </a:r>
            <a:r>
              <a:rPr lang="en-US" i="1" dirty="0" err="1" smtClean="0"/>
              <a:t>R</a:t>
            </a:r>
            <a:r>
              <a:rPr lang="en-US" i="1" baseline="-25000" dirty="0" err="1" smtClean="0"/>
              <a:t>k</a:t>
            </a:r>
            <a:r>
              <a:rPr lang="en-US" i="1" dirty="0" smtClean="0"/>
              <a:t>}  (k ≤ n , k </a:t>
            </a:r>
            <a:r>
              <a:rPr lang="en-US" i="1" dirty="0"/>
              <a:t>≤</a:t>
            </a:r>
            <a:r>
              <a:rPr lang="en-US" i="1" dirty="0" smtClean="0"/>
              <a:t> m)</a:t>
            </a:r>
          </a:p>
          <a:p>
            <a:endParaRPr lang="en-US" i="1" dirty="0"/>
          </a:p>
          <a:p>
            <a:r>
              <a:rPr lang="en-US" dirty="0" smtClean="0"/>
              <a:t>Let each pairing quality </a:t>
            </a:r>
            <a:r>
              <a:rPr lang="en-US" i="1" dirty="0" err="1" smtClean="0"/>
              <a:t>Q</a:t>
            </a:r>
            <a:r>
              <a:rPr lang="en-US" i="1" baseline="-25000" dirty="0" err="1" smtClean="0"/>
              <a:t>k</a:t>
            </a:r>
            <a:r>
              <a:rPr lang="en-US" i="1" baseline="-25000" dirty="0" smtClean="0"/>
              <a:t> </a:t>
            </a:r>
            <a:r>
              <a:rPr lang="en-US" dirty="0" smtClean="0"/>
              <a:t>denote the quality of the match based on the three key factors</a:t>
            </a:r>
          </a:p>
          <a:p>
            <a:pPr marL="285750" indent="-285750" algn="ctr">
              <a:buFont typeface="Arial" charset="0"/>
              <a:buChar char="•"/>
            </a:pPr>
            <a:r>
              <a:rPr lang="en-US" dirty="0" smtClean="0"/>
              <a:t>Quality of fit</a:t>
            </a:r>
          </a:p>
          <a:p>
            <a:pPr marL="285750" indent="-285750" algn="ctr">
              <a:buFont typeface="Arial" charset="0"/>
              <a:buChar char="•"/>
            </a:pPr>
            <a:r>
              <a:rPr lang="en-US" dirty="0" smtClean="0"/>
              <a:t>Timeliness</a:t>
            </a:r>
          </a:p>
          <a:p>
            <a:pPr marL="285750" indent="-285750" algn="ctr">
              <a:buFont typeface="Arial" charset="0"/>
              <a:buChar char="•"/>
            </a:pPr>
            <a:r>
              <a:rPr lang="en-US" dirty="0" smtClean="0"/>
              <a:t>Responder leverage</a:t>
            </a:r>
          </a:p>
          <a:p>
            <a:pPr marL="285750" indent="-285750" algn="ctr">
              <a:buFont typeface="Arial" charset="0"/>
              <a:buChar char="•"/>
            </a:pPr>
            <a:endParaRPr lang="en-US" dirty="0"/>
          </a:p>
          <a:p>
            <a:r>
              <a:rPr lang="en-US" dirty="0" smtClean="0"/>
              <a:t>Then the I-R utility can be calculated by maximizing</a:t>
            </a:r>
          </a:p>
          <a:p>
            <a:endParaRPr lang="en-US" dirty="0"/>
          </a:p>
          <a:p>
            <a:r>
              <a:rPr lang="en-US" dirty="0" smtClean="0"/>
              <a:t>Once this is achieved, the disaster response utility can be found be maximizing</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175" r="4916"/>
          <a:stretch/>
        </p:blipFill>
        <p:spPr>
          <a:xfrm>
            <a:off x="5257800" y="4619543"/>
            <a:ext cx="3886200" cy="80557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5653574"/>
            <a:ext cx="3657600" cy="749147"/>
          </a:xfrm>
          <a:prstGeom prst="rect">
            <a:avLst/>
          </a:prstGeom>
        </p:spPr>
      </p:pic>
    </p:spTree>
    <p:extLst>
      <p:ext uri="{BB962C8B-B14F-4D97-AF65-F5344CB8AC3E}">
        <p14:creationId xmlns:p14="http://schemas.microsoft.com/office/powerpoint/2010/main" val="2421222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76200" y="1752600"/>
            <a:ext cx="1318532" cy="4419600"/>
          </a:xfrm>
          <a:prstGeom prst="roundRect">
            <a:avLst/>
          </a:prstGeom>
          <a:solidFill>
            <a:srgbClr val="FFC00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0000FF"/>
                </a:solidFill>
              </a:rPr>
              <a:t>ARA Framework Architecture</a:t>
            </a:r>
            <a:endParaRPr lang="en-US" dirty="0">
              <a:solidFill>
                <a:srgbClr val="0000FF"/>
              </a:solidFill>
            </a:endParaRPr>
          </a:p>
        </p:txBody>
      </p:sp>
      <p:sp>
        <p:nvSpPr>
          <p:cNvPr id="4" name="Slide Number Placeholder 3"/>
          <p:cNvSpPr>
            <a:spLocks noGrp="1"/>
          </p:cNvSpPr>
          <p:nvPr>
            <p:ph type="sldNum" sz="quarter" idx="12"/>
          </p:nvPr>
        </p:nvSpPr>
        <p:spPr/>
        <p:txBody>
          <a:bodyPr/>
          <a:lstStyle/>
          <a:p>
            <a:fld id="{C8E1785F-B056-4206-9881-1F19675A9A39}" type="slidenum">
              <a:rPr lang="en-US" smtClean="0"/>
              <a:t>16</a:t>
            </a:fld>
            <a:endParaRPr lang="en-US"/>
          </a:p>
        </p:txBody>
      </p:sp>
      <p:sp>
        <p:nvSpPr>
          <p:cNvPr id="3" name="Footer Placeholder 2"/>
          <p:cNvSpPr>
            <a:spLocks noGrp="1"/>
          </p:cNvSpPr>
          <p:nvPr>
            <p:ph type="ftr" sz="quarter" idx="11"/>
          </p:nvPr>
        </p:nvSpPr>
        <p:spPr/>
        <p:txBody>
          <a:bodyPr/>
          <a:lstStyle/>
          <a:p>
            <a:r>
              <a:rPr lang="en-US" dirty="0"/>
              <a:t>Mobile Cloud 17, San Francisco</a:t>
            </a:r>
          </a:p>
        </p:txBody>
      </p:sp>
      <p:pic>
        <p:nvPicPr>
          <p:cNvPr id="5" name="Picture 4"/>
          <p:cNvPicPr>
            <a:picLocks noChangeAspect="1"/>
          </p:cNvPicPr>
          <p:nvPr/>
        </p:nvPicPr>
        <p:blipFill>
          <a:blip r:embed="rId2"/>
          <a:stretch>
            <a:fillRect/>
          </a:stretch>
        </p:blipFill>
        <p:spPr>
          <a:xfrm>
            <a:off x="1524000" y="2057400"/>
            <a:ext cx="7490015" cy="3834411"/>
          </a:xfrm>
          <a:prstGeom prst="rect">
            <a:avLst/>
          </a:prstGeom>
        </p:spPr>
      </p:pic>
      <p:sp>
        <p:nvSpPr>
          <p:cNvPr id="6" name="Rectangle 5"/>
          <p:cNvSpPr/>
          <p:nvPr/>
        </p:nvSpPr>
        <p:spPr>
          <a:xfrm>
            <a:off x="4453217" y="3244334"/>
            <a:ext cx="237566" cy="369332"/>
          </a:xfrm>
          <a:prstGeom prst="rect">
            <a:avLst/>
          </a:prstGeom>
        </p:spPr>
        <p:txBody>
          <a:bodyPr wrap="none">
            <a:spAutoFit/>
          </a:bodyPr>
          <a:lstStyle/>
          <a:p>
            <a:r>
              <a:rPr lang="en-US" dirty="0"/>
              <a:t> </a:t>
            </a:r>
          </a:p>
        </p:txBody>
      </p:sp>
      <p:sp>
        <p:nvSpPr>
          <p:cNvPr id="7" name="Rectangle 6"/>
          <p:cNvSpPr/>
          <p:nvPr/>
        </p:nvSpPr>
        <p:spPr>
          <a:xfrm>
            <a:off x="4453217" y="3244334"/>
            <a:ext cx="237566" cy="369332"/>
          </a:xfrm>
          <a:prstGeom prst="rect">
            <a:avLst/>
          </a:prstGeom>
        </p:spPr>
        <p:txBody>
          <a:bodyPr wrap="none">
            <a:spAutoFit/>
          </a:bodyPr>
          <a:lstStyle/>
          <a:p>
            <a:r>
              <a:rPr lang="en-US" dirty="0"/>
              <a:t> </a:t>
            </a:r>
          </a:p>
        </p:txBody>
      </p:sp>
      <p:pic>
        <p:nvPicPr>
          <p:cNvPr id="1028" name="Picture 4" descr="https://lh5.googleusercontent.com/3J1lPfP20-4wRF7xlZYIlJ_5jfMtm_CARoe53nzqxl7tedM3azZBO4C-_Wlf9krPhE11ICqjYkk8lJW3IFADJo1tvu03wokc945-oirmoU2HyKOA72ee19GRX2GU_2oyiWO5ukZby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34" y="1948689"/>
            <a:ext cx="1632034" cy="11869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4.googleusercontent.com/VR_lOI3ZgYGVm7_TYI3FleT1MGS1paUS7_xlq3hBXm9wNNnJCM5eaUp51UvzxOUfbGxmcSbdoO9NQ4yBjQX_UoazmeKc5frjfAb-tkqTavOxEhLmm8sjkViD2uCW9wQybLtRK_gFyq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00" y="3394385"/>
            <a:ext cx="922566" cy="11417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5.googleusercontent.com/5KPIkyvuEIWH5q-G5OF_uYOYVph8ZwI9_DvFEM80QOoP5hOM6_PRJbnjqYURf5XnwRwXcwURQc1J1oPD5Xm9R3lPzXcrHKql4SNM1seivnxe1QdFuzIW04PEshrLLerorNqau-Xldl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791623"/>
            <a:ext cx="1290603" cy="1294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3801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0000FF"/>
                </a:solidFill>
              </a:rPr>
              <a:t>The Dispatch Phase</a:t>
            </a:r>
            <a:endParaRPr lang="en-US" sz="3200" dirty="0">
              <a:solidFill>
                <a:srgbClr val="0000FF"/>
              </a:solidFill>
            </a:endParaRPr>
          </a:p>
        </p:txBody>
      </p:sp>
      <p:sp>
        <p:nvSpPr>
          <p:cNvPr id="5"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17</a:t>
            </a:fld>
            <a:endParaRPr lang="en-US" dirty="0"/>
          </a:p>
        </p:txBody>
      </p:sp>
      <p:sp>
        <p:nvSpPr>
          <p:cNvPr id="4" name="Footer Placeholder 3"/>
          <p:cNvSpPr>
            <a:spLocks noGrp="1"/>
          </p:cNvSpPr>
          <p:nvPr>
            <p:ph type="ftr" sz="quarter" idx="11"/>
          </p:nvPr>
        </p:nvSpPr>
        <p:spPr/>
        <p:txBody>
          <a:bodyPr/>
          <a:lstStyle/>
          <a:p>
            <a:r>
              <a:rPr lang="en-US" dirty="0"/>
              <a:t>Mobile Cloud 17, San Francisco</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102" y="2762164"/>
            <a:ext cx="3932032" cy="2012950"/>
          </a:xfrm>
          <a:prstGeom prst="rect">
            <a:avLst/>
          </a:prstGeom>
        </p:spPr>
      </p:pic>
      <p:sp>
        <p:nvSpPr>
          <p:cNvPr id="7" name="Donut 6"/>
          <p:cNvSpPr/>
          <p:nvPr/>
        </p:nvSpPr>
        <p:spPr>
          <a:xfrm>
            <a:off x="7475950" y="3258258"/>
            <a:ext cx="152400" cy="381000"/>
          </a:xfrm>
          <a:prstGeom prst="donut">
            <a:avLst>
              <a:gd name="adj" fmla="val 2353"/>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8542750" y="3258258"/>
            <a:ext cx="152400" cy="381000"/>
          </a:xfrm>
          <a:prstGeom prst="donut">
            <a:avLst>
              <a:gd name="adj" fmla="val 2353"/>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6332950" y="3931260"/>
            <a:ext cx="152400" cy="507304"/>
          </a:xfrm>
          <a:prstGeom prst="donut">
            <a:avLst>
              <a:gd name="adj" fmla="val 2353"/>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7378414" y="3931260"/>
            <a:ext cx="152400" cy="457200"/>
          </a:xfrm>
          <a:prstGeom prst="donut">
            <a:avLst>
              <a:gd name="adj" fmla="val 2353"/>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8413314" y="3931260"/>
            <a:ext cx="152400" cy="457200"/>
          </a:xfrm>
          <a:prstGeom prst="donut">
            <a:avLst>
              <a:gd name="adj" fmla="val 2353"/>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304800" y="1565752"/>
            <a:ext cx="4782952" cy="4832092"/>
          </a:xfrm>
          <a:prstGeom prst="rect">
            <a:avLst/>
          </a:prstGeom>
          <a:noFill/>
        </p:spPr>
        <p:txBody>
          <a:bodyPr wrap="square" rtlCol="0">
            <a:spAutoFit/>
          </a:bodyPr>
          <a:lstStyle/>
          <a:p>
            <a:pPr marL="285750" indent="-285750">
              <a:buFont typeface="Arial" charset="0"/>
              <a:buChar char="•"/>
            </a:pPr>
            <a:r>
              <a:rPr lang="en-US" sz="2200" dirty="0" smtClean="0"/>
              <a:t>Information directed from Human Plane through Control Plane, results in changes in the Data Plane</a:t>
            </a:r>
          </a:p>
          <a:p>
            <a:pPr marL="285750" indent="-285750">
              <a:buFont typeface="Arial" charset="0"/>
              <a:buChar char="•"/>
            </a:pPr>
            <a:endParaRPr lang="en-US" sz="2200" dirty="0" smtClean="0"/>
          </a:p>
          <a:p>
            <a:pPr marL="457200" indent="-457200">
              <a:buAutoNum type="arabicParenR"/>
            </a:pPr>
            <a:r>
              <a:rPr lang="en-US" sz="2200" dirty="0" smtClean="0"/>
              <a:t>Incident commander presented with recommended action</a:t>
            </a:r>
            <a:r>
              <a:rPr lang="en-US" sz="2200" dirty="0"/>
              <a:t> </a:t>
            </a:r>
            <a:r>
              <a:rPr lang="en-US" sz="2200" dirty="0" smtClean="0"/>
              <a:t>based on optimal calculation </a:t>
            </a:r>
          </a:p>
          <a:p>
            <a:pPr marL="457200" indent="-457200">
              <a:buAutoNum type="arabicParenR"/>
            </a:pPr>
            <a:r>
              <a:rPr lang="en-US" sz="2200" dirty="0" smtClean="0"/>
              <a:t>Either selects recommended action or a ‘suboptimal one`</a:t>
            </a:r>
          </a:p>
          <a:p>
            <a:pPr marL="457200" indent="-457200">
              <a:buAutoNum type="arabicParenR"/>
            </a:pPr>
            <a:r>
              <a:rPr lang="en-US" sz="2200" dirty="0" smtClean="0"/>
              <a:t>Decision has effect on the </a:t>
            </a:r>
            <a:r>
              <a:rPr lang="en-US" sz="2200" dirty="0"/>
              <a:t>C</a:t>
            </a:r>
            <a:r>
              <a:rPr lang="en-US" sz="2200" dirty="0" smtClean="0"/>
              <a:t>ontrol Plane</a:t>
            </a:r>
          </a:p>
          <a:p>
            <a:pPr marL="457200" indent="-457200">
              <a:buAutoNum type="arabicParenR"/>
            </a:pPr>
            <a:r>
              <a:rPr lang="en-US" sz="2200" dirty="0" smtClean="0"/>
              <a:t>Control plane changes cascade to outcomes in Data Plane</a:t>
            </a:r>
          </a:p>
          <a:p>
            <a:pPr marL="285750" indent="-285750">
              <a:buFont typeface="Arial" charset="0"/>
              <a:buChar char="•"/>
            </a:pPr>
            <a:endParaRPr lang="en-US" sz="2200" dirty="0" smtClean="0"/>
          </a:p>
        </p:txBody>
      </p:sp>
    </p:spTree>
    <p:extLst>
      <p:ext uri="{BB962C8B-B14F-4D97-AF65-F5344CB8AC3E}">
        <p14:creationId xmlns:p14="http://schemas.microsoft.com/office/powerpoint/2010/main" val="17513014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3742"/>
          </a:xfrm>
        </p:spPr>
        <p:txBody>
          <a:bodyPr>
            <a:normAutofit/>
          </a:bodyPr>
          <a:lstStyle/>
          <a:p>
            <a:r>
              <a:rPr lang="en-US" sz="3200" dirty="0" smtClean="0">
                <a:solidFill>
                  <a:srgbClr val="0000FF"/>
                </a:solidFill>
              </a:rPr>
              <a:t>The Augmented Annealing Phase</a:t>
            </a:r>
            <a:endParaRPr lang="en-US" sz="3200" dirty="0">
              <a:solidFill>
                <a:srgbClr val="0000FF"/>
              </a:solidFill>
            </a:endParaRPr>
          </a:p>
        </p:txBody>
      </p:sp>
      <p:sp>
        <p:nvSpPr>
          <p:cNvPr id="5"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18</a:t>
            </a:fld>
            <a:endParaRPr lang="en-US" dirty="0"/>
          </a:p>
        </p:txBody>
      </p:sp>
      <p:sp>
        <p:nvSpPr>
          <p:cNvPr id="4" name="Footer Placeholder 3"/>
          <p:cNvSpPr>
            <a:spLocks noGrp="1"/>
          </p:cNvSpPr>
          <p:nvPr>
            <p:ph type="ftr" sz="quarter" idx="11"/>
          </p:nvPr>
        </p:nvSpPr>
        <p:spPr/>
        <p:txBody>
          <a:bodyPr/>
          <a:lstStyle/>
          <a:p>
            <a:r>
              <a:rPr lang="en-US" dirty="0"/>
              <a:t>Mobile Cloud 17, San Francisco</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395" y="2438400"/>
            <a:ext cx="3845205" cy="1968500"/>
          </a:xfrm>
          <a:prstGeom prst="rect">
            <a:avLst/>
          </a:prstGeom>
        </p:spPr>
      </p:pic>
      <p:sp>
        <p:nvSpPr>
          <p:cNvPr id="10" name="Donut 9"/>
          <p:cNvSpPr/>
          <p:nvPr/>
        </p:nvSpPr>
        <p:spPr>
          <a:xfrm>
            <a:off x="7373655" y="2900265"/>
            <a:ext cx="152400" cy="381000"/>
          </a:xfrm>
          <a:prstGeom prst="donut">
            <a:avLst>
              <a:gd name="adj" fmla="val 2353"/>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6355623" y="2937843"/>
            <a:ext cx="152400" cy="381000"/>
          </a:xfrm>
          <a:prstGeom prst="donut">
            <a:avLst>
              <a:gd name="adj" fmla="val 2353"/>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flipH="1">
            <a:off x="8377073" y="2900265"/>
            <a:ext cx="152400" cy="381000"/>
          </a:xfrm>
          <a:prstGeom prst="donut">
            <a:avLst>
              <a:gd name="adj" fmla="val 2353"/>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6355623" y="3649663"/>
            <a:ext cx="152400" cy="381000"/>
          </a:xfrm>
          <a:prstGeom prst="donut">
            <a:avLst>
              <a:gd name="adj" fmla="val 2353"/>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7373655" y="3640160"/>
            <a:ext cx="152400" cy="381000"/>
          </a:xfrm>
          <a:prstGeom prst="donut">
            <a:avLst>
              <a:gd name="adj" fmla="val 2353"/>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8391687" y="3640160"/>
            <a:ext cx="152400" cy="381000"/>
          </a:xfrm>
          <a:prstGeom prst="donut">
            <a:avLst>
              <a:gd name="adj" fmla="val 2353"/>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304800" y="1565752"/>
            <a:ext cx="4782952" cy="4832092"/>
          </a:xfrm>
          <a:prstGeom prst="rect">
            <a:avLst/>
          </a:prstGeom>
          <a:noFill/>
        </p:spPr>
        <p:txBody>
          <a:bodyPr wrap="square" rtlCol="0">
            <a:spAutoFit/>
          </a:bodyPr>
          <a:lstStyle/>
          <a:p>
            <a:pPr marL="285750" indent="-285750">
              <a:buFont typeface="Arial" charset="0"/>
              <a:buChar char="•"/>
            </a:pPr>
            <a:r>
              <a:rPr lang="en-US" sz="2200" dirty="0" smtClean="0"/>
              <a:t>Information changes in the Data </a:t>
            </a:r>
            <a:r>
              <a:rPr lang="en-US" sz="2200" dirty="0"/>
              <a:t>P</a:t>
            </a:r>
            <a:r>
              <a:rPr lang="en-US" sz="2200" dirty="0" smtClean="0"/>
              <a:t>lane are aggregated back up through the Control Plane to the Human Plane</a:t>
            </a:r>
          </a:p>
          <a:p>
            <a:pPr marL="457200" indent="-457200">
              <a:buAutoNum type="arabicParenR"/>
            </a:pPr>
            <a:r>
              <a:rPr lang="en-US" sz="2200" dirty="0" smtClean="0"/>
              <a:t>The selected decision (vehicle route, responder-</a:t>
            </a:r>
            <a:r>
              <a:rPr lang="en-US" sz="2200" dirty="0" err="1" smtClean="0"/>
              <a:t>respondee</a:t>
            </a:r>
            <a:r>
              <a:rPr lang="en-US" sz="2200" dirty="0" smtClean="0"/>
              <a:t> pairing) is compared with the recommended one</a:t>
            </a:r>
          </a:p>
          <a:p>
            <a:pPr marL="457200" indent="-457200">
              <a:buAutoNum type="arabicParenR"/>
            </a:pPr>
            <a:r>
              <a:rPr lang="en-US" sz="2200" dirty="0" smtClean="0"/>
              <a:t>I-R cycle outcome reinforces future recommendations if positive outcome</a:t>
            </a:r>
          </a:p>
          <a:p>
            <a:pPr marL="457200" indent="-457200">
              <a:buAutoNum type="arabicParenR"/>
            </a:pPr>
            <a:r>
              <a:rPr lang="en-US" sz="2200" dirty="0" smtClean="0"/>
              <a:t>Prediction weights updated based on incident outcome and reflected in future dispatch phases</a:t>
            </a:r>
          </a:p>
          <a:p>
            <a:pPr marL="285750" indent="-285750">
              <a:buFont typeface="Arial" charset="0"/>
              <a:buChar char="•"/>
            </a:pPr>
            <a:endParaRPr lang="en-US" sz="2200" dirty="0" smtClean="0"/>
          </a:p>
        </p:txBody>
      </p:sp>
    </p:spTree>
    <p:extLst>
      <p:ext uri="{BB962C8B-B14F-4D97-AF65-F5344CB8AC3E}">
        <p14:creationId xmlns:p14="http://schemas.microsoft.com/office/powerpoint/2010/main" val="11327250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3"/>
        <p:cNvGrpSpPr/>
        <p:nvPr/>
      </p:nvGrpSpPr>
      <p:grpSpPr>
        <a:xfrm>
          <a:off x="0" y="0"/>
          <a:ext cx="0" cy="0"/>
          <a:chOff x="0" y="0"/>
          <a:chExt cx="0" cy="0"/>
        </a:xfrm>
      </p:grpSpPr>
      <p:sp>
        <p:nvSpPr>
          <p:cNvPr id="164" name="Shape 164"/>
          <p:cNvSpPr txBox="1">
            <a:spLocks noGrp="1"/>
          </p:cNvSpPr>
          <p:nvPr>
            <p:ph type="sldNum" idx="12"/>
          </p:nvPr>
        </p:nvSpPr>
        <p:spPr>
          <a:xfrm>
            <a:off x="8472457" y="5520466"/>
            <a:ext cx="548700" cy="393600"/>
          </a:xfrm>
          <a:prstGeom prst="rect">
            <a:avLst/>
          </a:prstGeom>
        </p:spPr>
        <p:txBody>
          <a:bodyPr vert="horz" lIns="91425" tIns="91425" rIns="91425" bIns="91425" rtlCol="0" anchor="ctr" anchorCtr="0">
            <a:noAutofit/>
          </a:bodyPr>
          <a:lstStyle/>
          <a:p>
            <a:fld id="{00000000-1234-1234-1234-123412341234}" type="slidenum">
              <a:rPr lang="en"/>
              <a:pPr/>
              <a:t>19</a:t>
            </a:fld>
            <a:endParaRPr lang="en"/>
          </a:p>
        </p:txBody>
      </p:sp>
      <p:sp>
        <p:nvSpPr>
          <p:cNvPr id="165" name="Shape 165"/>
          <p:cNvSpPr/>
          <p:nvPr/>
        </p:nvSpPr>
        <p:spPr>
          <a:xfrm>
            <a:off x="2979400" y="1768700"/>
            <a:ext cx="5792100" cy="3751800"/>
          </a:xfrm>
          <a:prstGeom prst="roundRect">
            <a:avLst>
              <a:gd name="adj" fmla="val 16667"/>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a:solidFill>
                <a:schemeClr val="lt1"/>
              </a:solidFill>
            </a:endParaRPr>
          </a:p>
        </p:txBody>
      </p:sp>
      <p:pic>
        <p:nvPicPr>
          <p:cNvPr id="166" name="Shape 166"/>
          <p:cNvPicPr preferRelativeResize="0"/>
          <p:nvPr/>
        </p:nvPicPr>
        <p:blipFill rotWithShape="1">
          <a:blip r:embed="rId3">
            <a:alphaModFix/>
          </a:blip>
          <a:srcRect l="17511" t="6100" r="10307" b="17546"/>
          <a:stretch/>
        </p:blipFill>
        <p:spPr>
          <a:xfrm>
            <a:off x="3455991" y="2109815"/>
            <a:ext cx="5253358" cy="3069748"/>
          </a:xfrm>
          <a:prstGeom prst="rect">
            <a:avLst/>
          </a:prstGeom>
          <a:noFill/>
          <a:ln>
            <a:noFill/>
          </a:ln>
        </p:spPr>
      </p:pic>
      <p:cxnSp>
        <p:nvCxnSpPr>
          <p:cNvPr id="167" name="Shape 167"/>
          <p:cNvCxnSpPr>
            <a:stCxn id="168" idx="1"/>
          </p:cNvCxnSpPr>
          <p:nvPr/>
        </p:nvCxnSpPr>
        <p:spPr>
          <a:xfrm rot="10800000" flipH="1">
            <a:off x="1835150" y="2729299"/>
            <a:ext cx="2241900" cy="207900"/>
          </a:xfrm>
          <a:prstGeom prst="straightConnector1">
            <a:avLst/>
          </a:prstGeom>
          <a:noFill/>
          <a:ln w="38100" cap="flat" cmpd="sng">
            <a:solidFill>
              <a:schemeClr val="accent5"/>
            </a:solidFill>
            <a:prstDash val="solid"/>
            <a:round/>
            <a:headEnd type="none" w="lg" len="lg"/>
            <a:tailEnd type="triangle" w="lg" len="lg"/>
          </a:ln>
        </p:spPr>
      </p:cxnSp>
      <p:cxnSp>
        <p:nvCxnSpPr>
          <p:cNvPr id="169" name="Shape 169"/>
          <p:cNvCxnSpPr/>
          <p:nvPr/>
        </p:nvCxnSpPr>
        <p:spPr>
          <a:xfrm rot="10800000" flipH="1">
            <a:off x="2489375" y="2768300"/>
            <a:ext cx="3871200" cy="1813200"/>
          </a:xfrm>
          <a:prstGeom prst="straightConnector1">
            <a:avLst/>
          </a:prstGeom>
          <a:noFill/>
          <a:ln w="38100" cap="flat" cmpd="sng">
            <a:solidFill>
              <a:schemeClr val="accent5"/>
            </a:solidFill>
            <a:prstDash val="solid"/>
            <a:round/>
            <a:headEnd type="none" w="lg" len="lg"/>
            <a:tailEnd type="triangle" w="lg" len="lg"/>
          </a:ln>
        </p:spPr>
      </p:cxnSp>
      <p:pic>
        <p:nvPicPr>
          <p:cNvPr id="170" name="Shape 170"/>
          <p:cNvPicPr preferRelativeResize="0"/>
          <p:nvPr/>
        </p:nvPicPr>
        <p:blipFill>
          <a:blip r:embed="rId4">
            <a:alphaModFix/>
          </a:blip>
          <a:stretch>
            <a:fillRect/>
          </a:stretch>
        </p:blipFill>
        <p:spPr>
          <a:xfrm flipH="1">
            <a:off x="133575" y="2740399"/>
            <a:ext cx="393600" cy="393600"/>
          </a:xfrm>
          <a:prstGeom prst="rect">
            <a:avLst/>
          </a:prstGeom>
          <a:noFill/>
          <a:ln>
            <a:noFill/>
          </a:ln>
        </p:spPr>
      </p:pic>
      <p:pic>
        <p:nvPicPr>
          <p:cNvPr id="171" name="Shape 171"/>
          <p:cNvPicPr preferRelativeResize="0"/>
          <p:nvPr/>
        </p:nvPicPr>
        <p:blipFill>
          <a:blip r:embed="rId4">
            <a:alphaModFix/>
          </a:blip>
          <a:stretch>
            <a:fillRect/>
          </a:stretch>
        </p:blipFill>
        <p:spPr>
          <a:xfrm flipH="1">
            <a:off x="447875" y="2740399"/>
            <a:ext cx="393600" cy="393600"/>
          </a:xfrm>
          <a:prstGeom prst="rect">
            <a:avLst/>
          </a:prstGeom>
          <a:noFill/>
          <a:ln>
            <a:noFill/>
          </a:ln>
        </p:spPr>
      </p:pic>
      <p:pic>
        <p:nvPicPr>
          <p:cNvPr id="172" name="Shape 172"/>
          <p:cNvPicPr preferRelativeResize="0"/>
          <p:nvPr/>
        </p:nvPicPr>
        <p:blipFill>
          <a:blip r:embed="rId4">
            <a:alphaModFix/>
          </a:blip>
          <a:stretch>
            <a:fillRect/>
          </a:stretch>
        </p:blipFill>
        <p:spPr>
          <a:xfrm flipH="1">
            <a:off x="787550" y="2740399"/>
            <a:ext cx="393600" cy="393600"/>
          </a:xfrm>
          <a:prstGeom prst="rect">
            <a:avLst/>
          </a:prstGeom>
          <a:noFill/>
          <a:ln>
            <a:noFill/>
          </a:ln>
        </p:spPr>
      </p:pic>
      <p:pic>
        <p:nvPicPr>
          <p:cNvPr id="173" name="Shape 173"/>
          <p:cNvPicPr preferRelativeResize="0"/>
          <p:nvPr/>
        </p:nvPicPr>
        <p:blipFill>
          <a:blip r:embed="rId4">
            <a:alphaModFix/>
          </a:blip>
          <a:stretch>
            <a:fillRect/>
          </a:stretch>
        </p:blipFill>
        <p:spPr>
          <a:xfrm flipH="1">
            <a:off x="1120700" y="2740399"/>
            <a:ext cx="393600" cy="393600"/>
          </a:xfrm>
          <a:prstGeom prst="rect">
            <a:avLst/>
          </a:prstGeom>
          <a:noFill/>
          <a:ln>
            <a:noFill/>
          </a:ln>
        </p:spPr>
      </p:pic>
      <p:pic>
        <p:nvPicPr>
          <p:cNvPr id="168" name="Shape 168"/>
          <p:cNvPicPr preferRelativeResize="0"/>
          <p:nvPr/>
        </p:nvPicPr>
        <p:blipFill>
          <a:blip r:embed="rId4">
            <a:alphaModFix/>
          </a:blip>
          <a:stretch>
            <a:fillRect/>
          </a:stretch>
        </p:blipFill>
        <p:spPr>
          <a:xfrm flipH="1">
            <a:off x="1441550" y="2740399"/>
            <a:ext cx="393600" cy="393600"/>
          </a:xfrm>
          <a:prstGeom prst="rect">
            <a:avLst/>
          </a:prstGeom>
          <a:noFill/>
          <a:ln>
            <a:noFill/>
          </a:ln>
        </p:spPr>
      </p:pic>
      <p:pic>
        <p:nvPicPr>
          <p:cNvPr id="174" name="Shape 174"/>
          <p:cNvPicPr preferRelativeResize="0"/>
          <p:nvPr/>
        </p:nvPicPr>
        <p:blipFill rotWithShape="1">
          <a:blip r:embed="rId5">
            <a:alphaModFix/>
          </a:blip>
          <a:srcRect l="12383" t="14385" r="28813" b="8643"/>
          <a:stretch/>
        </p:blipFill>
        <p:spPr>
          <a:xfrm>
            <a:off x="196550" y="4089825"/>
            <a:ext cx="2241900" cy="1783500"/>
          </a:xfrm>
          <a:prstGeom prst="ellipse">
            <a:avLst/>
          </a:prstGeom>
          <a:noFill/>
          <a:ln>
            <a:noFill/>
          </a:ln>
        </p:spPr>
      </p:pic>
      <p:cxnSp>
        <p:nvCxnSpPr>
          <p:cNvPr id="175" name="Shape 175"/>
          <p:cNvCxnSpPr>
            <a:stCxn id="176" idx="1"/>
          </p:cNvCxnSpPr>
          <p:nvPr/>
        </p:nvCxnSpPr>
        <p:spPr>
          <a:xfrm rot="10800000" flipH="1">
            <a:off x="1898125" y="3209462"/>
            <a:ext cx="1561500" cy="309600"/>
          </a:xfrm>
          <a:prstGeom prst="straightConnector1">
            <a:avLst/>
          </a:prstGeom>
          <a:noFill/>
          <a:ln w="38100" cap="flat" cmpd="sng">
            <a:solidFill>
              <a:schemeClr val="accent5"/>
            </a:solidFill>
            <a:prstDash val="lgDashDot"/>
            <a:round/>
            <a:headEnd type="none" w="lg" len="lg"/>
            <a:tailEnd type="triangle" w="lg" len="lg"/>
          </a:ln>
        </p:spPr>
      </p:cxnSp>
      <p:pic>
        <p:nvPicPr>
          <p:cNvPr id="177" name="Shape 177"/>
          <p:cNvPicPr preferRelativeResize="0"/>
          <p:nvPr/>
        </p:nvPicPr>
        <p:blipFill>
          <a:blip r:embed="rId4">
            <a:alphaModFix/>
          </a:blip>
          <a:stretch>
            <a:fillRect/>
          </a:stretch>
        </p:blipFill>
        <p:spPr>
          <a:xfrm flipH="1">
            <a:off x="196550" y="3322262"/>
            <a:ext cx="393600" cy="393600"/>
          </a:xfrm>
          <a:prstGeom prst="rect">
            <a:avLst/>
          </a:prstGeom>
          <a:noFill/>
          <a:ln>
            <a:noFill/>
          </a:ln>
        </p:spPr>
      </p:pic>
      <p:pic>
        <p:nvPicPr>
          <p:cNvPr id="178" name="Shape 178"/>
          <p:cNvPicPr preferRelativeResize="0"/>
          <p:nvPr/>
        </p:nvPicPr>
        <p:blipFill>
          <a:blip r:embed="rId4">
            <a:alphaModFix/>
          </a:blip>
          <a:stretch>
            <a:fillRect/>
          </a:stretch>
        </p:blipFill>
        <p:spPr>
          <a:xfrm flipH="1">
            <a:off x="510850" y="3322262"/>
            <a:ext cx="393600" cy="393600"/>
          </a:xfrm>
          <a:prstGeom prst="rect">
            <a:avLst/>
          </a:prstGeom>
          <a:noFill/>
          <a:ln>
            <a:noFill/>
          </a:ln>
        </p:spPr>
      </p:pic>
      <p:pic>
        <p:nvPicPr>
          <p:cNvPr id="179" name="Shape 179"/>
          <p:cNvPicPr preferRelativeResize="0"/>
          <p:nvPr/>
        </p:nvPicPr>
        <p:blipFill>
          <a:blip r:embed="rId4">
            <a:alphaModFix/>
          </a:blip>
          <a:stretch>
            <a:fillRect/>
          </a:stretch>
        </p:blipFill>
        <p:spPr>
          <a:xfrm flipH="1">
            <a:off x="850525" y="3322262"/>
            <a:ext cx="393600" cy="393600"/>
          </a:xfrm>
          <a:prstGeom prst="rect">
            <a:avLst/>
          </a:prstGeom>
          <a:noFill/>
          <a:ln>
            <a:noFill/>
          </a:ln>
        </p:spPr>
      </p:pic>
      <p:pic>
        <p:nvPicPr>
          <p:cNvPr id="180" name="Shape 180"/>
          <p:cNvPicPr preferRelativeResize="0"/>
          <p:nvPr/>
        </p:nvPicPr>
        <p:blipFill>
          <a:blip r:embed="rId4">
            <a:alphaModFix/>
          </a:blip>
          <a:stretch>
            <a:fillRect/>
          </a:stretch>
        </p:blipFill>
        <p:spPr>
          <a:xfrm flipH="1">
            <a:off x="1183675" y="3322262"/>
            <a:ext cx="393600" cy="393600"/>
          </a:xfrm>
          <a:prstGeom prst="rect">
            <a:avLst/>
          </a:prstGeom>
          <a:noFill/>
          <a:ln>
            <a:noFill/>
          </a:ln>
        </p:spPr>
      </p:pic>
      <p:pic>
        <p:nvPicPr>
          <p:cNvPr id="176" name="Shape 176"/>
          <p:cNvPicPr preferRelativeResize="0"/>
          <p:nvPr/>
        </p:nvPicPr>
        <p:blipFill>
          <a:blip r:embed="rId4">
            <a:alphaModFix/>
          </a:blip>
          <a:stretch>
            <a:fillRect/>
          </a:stretch>
        </p:blipFill>
        <p:spPr>
          <a:xfrm flipH="1">
            <a:off x="1504525" y="3322262"/>
            <a:ext cx="393600" cy="393600"/>
          </a:xfrm>
          <a:prstGeom prst="rect">
            <a:avLst/>
          </a:prstGeom>
          <a:noFill/>
          <a:ln>
            <a:noFill/>
          </a:ln>
        </p:spPr>
      </p:pic>
      <p:sp>
        <p:nvSpPr>
          <p:cNvPr id="181" name="Shape 181"/>
          <p:cNvSpPr/>
          <p:nvPr/>
        </p:nvSpPr>
        <p:spPr>
          <a:xfrm>
            <a:off x="627250" y="5375350"/>
            <a:ext cx="49000" cy="107800"/>
          </a:xfrm>
          <a:custGeom>
            <a:avLst/>
            <a:gdLst/>
            <a:ahLst/>
            <a:cxnLst/>
            <a:rect l="0" t="0" r="0" b="0"/>
            <a:pathLst>
              <a:path w="1960" h="4312" extrusionOk="0">
                <a:moveTo>
                  <a:pt x="0" y="4312"/>
                </a:moveTo>
                <a:cubicBezTo>
                  <a:pt x="326" y="3593"/>
                  <a:pt x="1633" y="718"/>
                  <a:pt x="1960" y="0"/>
                </a:cubicBezTo>
              </a:path>
            </a:pathLst>
          </a:custGeom>
          <a:noFill/>
          <a:ln w="9525" cap="flat" cmpd="sng">
            <a:solidFill>
              <a:schemeClr val="dk2"/>
            </a:solidFill>
            <a:prstDash val="solid"/>
            <a:round/>
            <a:headEnd type="none" w="lg" len="lg"/>
            <a:tailEnd type="none" w="lg" len="lg"/>
          </a:ln>
        </p:spPr>
      </p:sp>
      <p:pic>
        <p:nvPicPr>
          <p:cNvPr id="182" name="Shape 182"/>
          <p:cNvPicPr preferRelativeResize="0"/>
          <p:nvPr/>
        </p:nvPicPr>
        <p:blipFill rotWithShape="1">
          <a:blip r:embed="rId5">
            <a:alphaModFix/>
          </a:blip>
          <a:srcRect l="12383" t="14385" r="28813" b="8643"/>
          <a:stretch/>
        </p:blipFill>
        <p:spPr>
          <a:xfrm>
            <a:off x="0" y="857250"/>
            <a:ext cx="3012300" cy="2396400"/>
          </a:xfrm>
          <a:prstGeom prst="ellipse">
            <a:avLst/>
          </a:prstGeom>
          <a:noFill/>
          <a:ln>
            <a:noFill/>
          </a:ln>
        </p:spPr>
      </p:pic>
      <p:cxnSp>
        <p:nvCxnSpPr>
          <p:cNvPr id="183" name="Shape 183"/>
          <p:cNvCxnSpPr/>
          <p:nvPr/>
        </p:nvCxnSpPr>
        <p:spPr>
          <a:xfrm>
            <a:off x="382225" y="1719700"/>
            <a:ext cx="245100" cy="813600"/>
          </a:xfrm>
          <a:prstGeom prst="straightConnector1">
            <a:avLst/>
          </a:prstGeom>
          <a:noFill/>
          <a:ln w="38100" cap="flat" cmpd="sng">
            <a:solidFill>
              <a:srgbClr val="9900FF"/>
            </a:solidFill>
            <a:prstDash val="solid"/>
            <a:round/>
            <a:headEnd type="none" w="lg" len="lg"/>
            <a:tailEnd type="triangle" w="lg" len="lg"/>
          </a:ln>
        </p:spPr>
      </p:cxnSp>
      <p:cxnSp>
        <p:nvCxnSpPr>
          <p:cNvPr id="184" name="Shape 184"/>
          <p:cNvCxnSpPr>
            <a:stCxn id="182" idx="0"/>
          </p:cNvCxnSpPr>
          <p:nvPr/>
        </p:nvCxnSpPr>
        <p:spPr>
          <a:xfrm flipH="1">
            <a:off x="1439850" y="857250"/>
            <a:ext cx="66300" cy="862500"/>
          </a:xfrm>
          <a:prstGeom prst="straightConnector1">
            <a:avLst/>
          </a:prstGeom>
          <a:noFill/>
          <a:ln w="38100" cap="flat" cmpd="sng">
            <a:solidFill>
              <a:srgbClr val="9900FF"/>
            </a:solidFill>
            <a:prstDash val="solid"/>
            <a:round/>
            <a:headEnd type="none" w="lg" len="lg"/>
            <a:tailEnd type="triangle" w="lg" len="lg"/>
          </a:ln>
        </p:spPr>
      </p:cxnSp>
      <p:sp>
        <p:nvSpPr>
          <p:cNvPr id="185" name="Shape 185"/>
          <p:cNvSpPr/>
          <p:nvPr/>
        </p:nvSpPr>
        <p:spPr>
          <a:xfrm>
            <a:off x="617450" y="1690300"/>
            <a:ext cx="964750" cy="872250"/>
          </a:xfrm>
          <a:custGeom>
            <a:avLst/>
            <a:gdLst/>
            <a:ahLst/>
            <a:cxnLst/>
            <a:rect l="0" t="0" r="0" b="0"/>
            <a:pathLst>
              <a:path w="38590" h="34890" extrusionOk="0">
                <a:moveTo>
                  <a:pt x="0" y="34890"/>
                </a:moveTo>
                <a:cubicBezTo>
                  <a:pt x="3136" y="33844"/>
                  <a:pt x="12544" y="30708"/>
                  <a:pt x="18817" y="28618"/>
                </a:cubicBezTo>
                <a:cubicBezTo>
                  <a:pt x="25089" y="26527"/>
                  <a:pt x="34955" y="24371"/>
                  <a:pt x="37634" y="22346"/>
                </a:cubicBezTo>
                <a:cubicBezTo>
                  <a:pt x="40312" y="20320"/>
                  <a:pt x="36654" y="18490"/>
                  <a:pt x="34890" y="16465"/>
                </a:cubicBezTo>
                <a:cubicBezTo>
                  <a:pt x="33125" y="14439"/>
                  <a:pt x="28421" y="12349"/>
                  <a:pt x="27049" y="10193"/>
                </a:cubicBezTo>
                <a:cubicBezTo>
                  <a:pt x="25676" y="8036"/>
                  <a:pt x="25742" y="5226"/>
                  <a:pt x="26657" y="3528"/>
                </a:cubicBezTo>
                <a:cubicBezTo>
                  <a:pt x="27571" y="1829"/>
                  <a:pt x="31557" y="588"/>
                  <a:pt x="32538" y="0"/>
                </a:cubicBezTo>
              </a:path>
            </a:pathLst>
          </a:custGeom>
          <a:noFill/>
          <a:ln w="38100" cap="flat" cmpd="sng">
            <a:solidFill>
              <a:srgbClr val="00FFFF"/>
            </a:solidFill>
            <a:prstDash val="solid"/>
            <a:round/>
            <a:headEnd type="none" w="lg" len="lg"/>
            <a:tailEnd type="none" w="lg" len="lg"/>
          </a:ln>
        </p:spPr>
      </p:sp>
      <p:sp>
        <p:nvSpPr>
          <p:cNvPr id="186" name="Shape 186"/>
          <p:cNvSpPr/>
          <p:nvPr/>
        </p:nvSpPr>
        <p:spPr>
          <a:xfrm>
            <a:off x="666450" y="1430548"/>
            <a:ext cx="1791050" cy="1112400"/>
          </a:xfrm>
          <a:custGeom>
            <a:avLst/>
            <a:gdLst/>
            <a:ahLst/>
            <a:cxnLst/>
            <a:rect l="0" t="0" r="0" b="0"/>
            <a:pathLst>
              <a:path w="71642" h="44496" extrusionOk="0">
                <a:moveTo>
                  <a:pt x="0" y="44496"/>
                </a:moveTo>
                <a:cubicBezTo>
                  <a:pt x="5945" y="42405"/>
                  <a:pt x="27637" y="34042"/>
                  <a:pt x="35674" y="31952"/>
                </a:cubicBezTo>
                <a:cubicBezTo>
                  <a:pt x="43710" y="29861"/>
                  <a:pt x="44821" y="31102"/>
                  <a:pt x="48219" y="31952"/>
                </a:cubicBezTo>
                <a:cubicBezTo>
                  <a:pt x="51616" y="32801"/>
                  <a:pt x="53641" y="38485"/>
                  <a:pt x="56059" y="37048"/>
                </a:cubicBezTo>
                <a:cubicBezTo>
                  <a:pt x="58476" y="35610"/>
                  <a:pt x="60306" y="27835"/>
                  <a:pt x="62724" y="23327"/>
                </a:cubicBezTo>
                <a:cubicBezTo>
                  <a:pt x="65141" y="18818"/>
                  <a:pt x="69584" y="13134"/>
                  <a:pt x="70564" y="9998"/>
                </a:cubicBezTo>
                <a:cubicBezTo>
                  <a:pt x="71544" y="6861"/>
                  <a:pt x="72916" y="5947"/>
                  <a:pt x="68604" y="4510"/>
                </a:cubicBezTo>
                <a:cubicBezTo>
                  <a:pt x="64291" y="3072"/>
                  <a:pt x="49787" y="2027"/>
                  <a:pt x="44691" y="1374"/>
                </a:cubicBezTo>
                <a:cubicBezTo>
                  <a:pt x="39594" y="720"/>
                  <a:pt x="39986" y="-782"/>
                  <a:pt x="38026" y="590"/>
                </a:cubicBezTo>
                <a:cubicBezTo>
                  <a:pt x="36065" y="1962"/>
                  <a:pt x="33779" y="8103"/>
                  <a:pt x="32930" y="9606"/>
                </a:cubicBezTo>
              </a:path>
            </a:pathLst>
          </a:custGeom>
          <a:noFill/>
          <a:ln w="38100" cap="flat" cmpd="sng">
            <a:solidFill>
              <a:srgbClr val="FF9900"/>
            </a:solidFill>
            <a:prstDash val="solid"/>
            <a:round/>
            <a:headEnd type="none" w="lg" len="lg"/>
            <a:tailEnd type="none" w="lg" len="lg"/>
          </a:ln>
        </p:spPr>
      </p:sp>
      <p:sp>
        <p:nvSpPr>
          <p:cNvPr id="187" name="Shape 187"/>
          <p:cNvSpPr/>
          <p:nvPr/>
        </p:nvSpPr>
        <p:spPr>
          <a:xfrm>
            <a:off x="666450" y="1632826"/>
            <a:ext cx="725250" cy="861125"/>
          </a:xfrm>
          <a:custGeom>
            <a:avLst/>
            <a:gdLst/>
            <a:ahLst/>
            <a:cxnLst/>
            <a:rect l="0" t="0" r="0" b="0"/>
            <a:pathLst>
              <a:path w="29010" h="34445" extrusionOk="0">
                <a:moveTo>
                  <a:pt x="0" y="34445"/>
                </a:moveTo>
                <a:cubicBezTo>
                  <a:pt x="1960" y="33922"/>
                  <a:pt x="10519" y="33595"/>
                  <a:pt x="11761" y="31309"/>
                </a:cubicBezTo>
                <a:cubicBezTo>
                  <a:pt x="13002" y="29022"/>
                  <a:pt x="7382" y="24382"/>
                  <a:pt x="7448" y="20724"/>
                </a:cubicBezTo>
                <a:cubicBezTo>
                  <a:pt x="7513" y="17065"/>
                  <a:pt x="9931" y="12753"/>
                  <a:pt x="12153" y="9356"/>
                </a:cubicBezTo>
                <a:cubicBezTo>
                  <a:pt x="14374" y="5958"/>
                  <a:pt x="17967" y="1515"/>
                  <a:pt x="20777" y="339"/>
                </a:cubicBezTo>
                <a:cubicBezTo>
                  <a:pt x="23586" y="-837"/>
                  <a:pt x="27637" y="1972"/>
                  <a:pt x="29010" y="2299"/>
                </a:cubicBezTo>
              </a:path>
            </a:pathLst>
          </a:custGeom>
          <a:noFill/>
          <a:ln w="38100" cap="flat" cmpd="sng">
            <a:solidFill>
              <a:srgbClr val="FF00FF"/>
            </a:solidFill>
            <a:prstDash val="solid"/>
            <a:round/>
            <a:headEnd type="none" w="lg" len="lg"/>
            <a:tailEnd type="none" w="lg" len="lg"/>
          </a:ln>
        </p:spPr>
      </p:sp>
      <p:sp>
        <p:nvSpPr>
          <p:cNvPr id="189" name="Shape 189"/>
          <p:cNvSpPr/>
          <p:nvPr/>
        </p:nvSpPr>
        <p:spPr>
          <a:xfrm>
            <a:off x="666450" y="1439748"/>
            <a:ext cx="1791050" cy="1112400"/>
          </a:xfrm>
          <a:custGeom>
            <a:avLst/>
            <a:gdLst/>
            <a:ahLst/>
            <a:cxnLst/>
            <a:rect l="0" t="0" r="0" b="0"/>
            <a:pathLst>
              <a:path w="71642" h="44496" extrusionOk="0">
                <a:moveTo>
                  <a:pt x="0" y="44496"/>
                </a:moveTo>
                <a:cubicBezTo>
                  <a:pt x="5945" y="42405"/>
                  <a:pt x="27637" y="34042"/>
                  <a:pt x="35674" y="31952"/>
                </a:cubicBezTo>
                <a:cubicBezTo>
                  <a:pt x="43710" y="29861"/>
                  <a:pt x="44821" y="31102"/>
                  <a:pt x="48219" y="31952"/>
                </a:cubicBezTo>
                <a:cubicBezTo>
                  <a:pt x="51616" y="32801"/>
                  <a:pt x="53641" y="38485"/>
                  <a:pt x="56059" y="37048"/>
                </a:cubicBezTo>
                <a:cubicBezTo>
                  <a:pt x="58476" y="35610"/>
                  <a:pt x="60306" y="27835"/>
                  <a:pt x="62724" y="23327"/>
                </a:cubicBezTo>
                <a:cubicBezTo>
                  <a:pt x="65141" y="18818"/>
                  <a:pt x="69584" y="13134"/>
                  <a:pt x="70564" y="9998"/>
                </a:cubicBezTo>
                <a:cubicBezTo>
                  <a:pt x="71544" y="6861"/>
                  <a:pt x="72916" y="5947"/>
                  <a:pt x="68604" y="4510"/>
                </a:cubicBezTo>
                <a:cubicBezTo>
                  <a:pt x="64291" y="3072"/>
                  <a:pt x="49787" y="2027"/>
                  <a:pt x="44691" y="1374"/>
                </a:cubicBezTo>
                <a:cubicBezTo>
                  <a:pt x="39594" y="720"/>
                  <a:pt x="39986" y="-782"/>
                  <a:pt x="38026" y="590"/>
                </a:cubicBezTo>
                <a:cubicBezTo>
                  <a:pt x="36065" y="1962"/>
                  <a:pt x="33779" y="8103"/>
                  <a:pt x="32930" y="9606"/>
                </a:cubicBezTo>
              </a:path>
            </a:pathLst>
          </a:custGeom>
          <a:noFill/>
          <a:ln w="76200" cap="flat" cmpd="sng">
            <a:solidFill>
              <a:srgbClr val="FF9900"/>
            </a:solidFill>
            <a:prstDash val="solid"/>
            <a:round/>
            <a:headEnd type="none" w="lg" len="lg"/>
            <a:tailEnd type="none" w="lg" len="lg"/>
          </a:ln>
        </p:spPr>
      </p:sp>
      <p:cxnSp>
        <p:nvCxnSpPr>
          <p:cNvPr id="190" name="Shape 190"/>
          <p:cNvCxnSpPr/>
          <p:nvPr/>
        </p:nvCxnSpPr>
        <p:spPr>
          <a:xfrm>
            <a:off x="1470100" y="2327350"/>
            <a:ext cx="2303100" cy="1872000"/>
          </a:xfrm>
          <a:prstGeom prst="straightConnector1">
            <a:avLst/>
          </a:prstGeom>
          <a:noFill/>
          <a:ln w="38100" cap="flat" cmpd="sng">
            <a:solidFill>
              <a:schemeClr val="accent5"/>
            </a:solidFill>
            <a:prstDash val="lgDashDot"/>
            <a:round/>
            <a:headEnd type="none" w="lg" len="lg"/>
            <a:tailEnd type="triangle" w="lg" len="lg"/>
          </a:ln>
        </p:spPr>
      </p:cxnSp>
    </p:spTree>
    <p:extLst>
      <p:ext uri="{BB962C8B-B14F-4D97-AF65-F5344CB8AC3E}">
        <p14:creationId xmlns:p14="http://schemas.microsoft.com/office/powerpoint/2010/main" val="65761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200"/>
                                        <p:tgtEl>
                                          <p:spTgt spid="167"/>
                                        </p:tgtEl>
                                      </p:cBhvr>
                                    </p:animEffect>
                                  </p:childTnLst>
                                </p:cTn>
                              </p:par>
                              <p:par>
                                <p:cTn id="8" presetID="10" presetClass="entr" presetSubtype="0" fill="hold" nodeType="withEffect">
                                  <p:stCondLst>
                                    <p:cond delay="0"/>
                                  </p:stCondLst>
                                  <p:childTnLst>
                                    <p:set>
                                      <p:cBhvr>
                                        <p:cTn id="9" dur="1" fill="hold">
                                          <p:stCondLst>
                                            <p:cond delay="0"/>
                                          </p:stCondLst>
                                        </p:cTn>
                                        <p:tgtEl>
                                          <p:spTgt spid="170"/>
                                        </p:tgtEl>
                                        <p:attrNameLst>
                                          <p:attrName>style.visibility</p:attrName>
                                        </p:attrNameLst>
                                      </p:cBhvr>
                                      <p:to>
                                        <p:strVal val="visible"/>
                                      </p:to>
                                    </p:set>
                                    <p:animEffect transition="in" filter="fade">
                                      <p:cBhvr>
                                        <p:cTn id="10" dur="500"/>
                                        <p:tgtEl>
                                          <p:spTgt spid="170"/>
                                        </p:tgtEl>
                                      </p:cBhvr>
                                    </p:animEffect>
                                  </p:childTnLst>
                                </p:cTn>
                              </p:par>
                              <p:par>
                                <p:cTn id="11" presetID="10" presetClass="entr" presetSubtype="0" fill="hold" nodeType="withEffect">
                                  <p:stCondLst>
                                    <p:cond delay="0"/>
                                  </p:stCondLst>
                                  <p:childTnLst>
                                    <p:set>
                                      <p:cBhvr>
                                        <p:cTn id="12" dur="1" fill="hold">
                                          <p:stCondLst>
                                            <p:cond delay="0"/>
                                          </p:stCondLst>
                                        </p:cTn>
                                        <p:tgtEl>
                                          <p:spTgt spid="171"/>
                                        </p:tgtEl>
                                        <p:attrNameLst>
                                          <p:attrName>style.visibility</p:attrName>
                                        </p:attrNameLst>
                                      </p:cBhvr>
                                      <p:to>
                                        <p:strVal val="visible"/>
                                      </p:to>
                                    </p:set>
                                    <p:animEffect transition="in" filter="fade">
                                      <p:cBhvr>
                                        <p:cTn id="13" dur="1000"/>
                                        <p:tgtEl>
                                          <p:spTgt spid="171"/>
                                        </p:tgtEl>
                                      </p:cBhvr>
                                    </p:animEffect>
                                  </p:childTnLst>
                                </p:cTn>
                              </p:par>
                              <p:par>
                                <p:cTn id="14" presetID="10" presetClass="entr" presetSubtype="0" fill="hold" nodeType="withEffect">
                                  <p:stCondLst>
                                    <p:cond delay="0"/>
                                  </p:stCondLst>
                                  <p:childTnLst>
                                    <p:set>
                                      <p:cBhvr>
                                        <p:cTn id="15" dur="1" fill="hold">
                                          <p:stCondLst>
                                            <p:cond delay="0"/>
                                          </p:stCondLst>
                                        </p:cTn>
                                        <p:tgtEl>
                                          <p:spTgt spid="172"/>
                                        </p:tgtEl>
                                        <p:attrNameLst>
                                          <p:attrName>style.visibility</p:attrName>
                                        </p:attrNameLst>
                                      </p:cBhvr>
                                      <p:to>
                                        <p:strVal val="visible"/>
                                      </p:to>
                                    </p:set>
                                    <p:animEffect transition="in" filter="fade">
                                      <p:cBhvr>
                                        <p:cTn id="16" dur="1000"/>
                                        <p:tgtEl>
                                          <p:spTgt spid="172"/>
                                        </p:tgtEl>
                                      </p:cBhvr>
                                    </p:animEffect>
                                  </p:childTnLst>
                                </p:cTn>
                              </p:par>
                              <p:par>
                                <p:cTn id="17" presetID="10" presetClass="entr" presetSubtype="0" fill="hold" nodeType="withEffect">
                                  <p:stCondLst>
                                    <p:cond delay="0"/>
                                  </p:stCondLst>
                                  <p:childTnLst>
                                    <p:set>
                                      <p:cBhvr>
                                        <p:cTn id="18" dur="1" fill="hold">
                                          <p:stCondLst>
                                            <p:cond delay="0"/>
                                          </p:stCondLst>
                                        </p:cTn>
                                        <p:tgtEl>
                                          <p:spTgt spid="173"/>
                                        </p:tgtEl>
                                        <p:attrNameLst>
                                          <p:attrName>style.visibility</p:attrName>
                                        </p:attrNameLst>
                                      </p:cBhvr>
                                      <p:to>
                                        <p:strVal val="visible"/>
                                      </p:to>
                                    </p:set>
                                    <p:animEffect transition="in" filter="fade">
                                      <p:cBhvr>
                                        <p:cTn id="19" dur="1000"/>
                                        <p:tgtEl>
                                          <p:spTgt spid="173"/>
                                        </p:tgtEl>
                                      </p:cBhvr>
                                    </p:animEffect>
                                  </p:childTnLst>
                                </p:cTn>
                              </p:par>
                              <p:par>
                                <p:cTn id="20" presetID="10" presetClass="entr" presetSubtype="0" fill="hold" nodeType="withEffect">
                                  <p:stCondLst>
                                    <p:cond delay="0"/>
                                  </p:stCondLst>
                                  <p:childTnLst>
                                    <p:set>
                                      <p:cBhvr>
                                        <p:cTn id="21" dur="1" fill="hold">
                                          <p:stCondLst>
                                            <p:cond delay="0"/>
                                          </p:stCondLst>
                                        </p:cTn>
                                        <p:tgtEl>
                                          <p:spTgt spid="168"/>
                                        </p:tgtEl>
                                        <p:attrNameLst>
                                          <p:attrName>style.visibility</p:attrName>
                                        </p:attrNameLst>
                                      </p:cBhvr>
                                      <p:to>
                                        <p:strVal val="visible"/>
                                      </p:to>
                                    </p:set>
                                    <p:animEffect transition="in" filter="fade">
                                      <p:cBhvr>
                                        <p:cTn id="22" dur="1000"/>
                                        <p:tgtEl>
                                          <p:spTgt spid="168"/>
                                        </p:tgtEl>
                                      </p:cBhvr>
                                    </p:animEffect>
                                  </p:childTnLst>
                                </p:cTn>
                              </p:par>
                              <p:par>
                                <p:cTn id="23" presetID="10" presetClass="entr" presetSubtype="0" fill="hold" nodeType="withEffect">
                                  <p:stCondLst>
                                    <p:cond delay="0"/>
                                  </p:stCondLst>
                                  <p:childTnLst>
                                    <p:set>
                                      <p:cBhvr>
                                        <p:cTn id="24" dur="1" fill="hold">
                                          <p:stCondLst>
                                            <p:cond delay="0"/>
                                          </p:stCondLst>
                                        </p:cTn>
                                        <p:tgtEl>
                                          <p:spTgt spid="174"/>
                                        </p:tgtEl>
                                        <p:attrNameLst>
                                          <p:attrName>style.visibility</p:attrName>
                                        </p:attrNameLst>
                                      </p:cBhvr>
                                      <p:to>
                                        <p:strVal val="visible"/>
                                      </p:to>
                                    </p:set>
                                    <p:animEffect transition="in" filter="fade">
                                      <p:cBhvr>
                                        <p:cTn id="25" dur="1000"/>
                                        <p:tgtEl>
                                          <p:spTgt spid="174"/>
                                        </p:tgtEl>
                                      </p:cBhvr>
                                    </p:animEffect>
                                  </p:childTnLst>
                                </p:cTn>
                              </p:par>
                              <p:par>
                                <p:cTn id="26" presetID="10" presetClass="entr" presetSubtype="0" fill="hold" nodeType="withEffect">
                                  <p:stCondLst>
                                    <p:cond delay="0"/>
                                  </p:stCondLst>
                                  <p:childTnLst>
                                    <p:set>
                                      <p:cBhvr>
                                        <p:cTn id="27" dur="1" fill="hold">
                                          <p:stCondLst>
                                            <p:cond delay="0"/>
                                          </p:stCondLst>
                                        </p:cTn>
                                        <p:tgtEl>
                                          <p:spTgt spid="169"/>
                                        </p:tgtEl>
                                        <p:attrNameLst>
                                          <p:attrName>style.visibility</p:attrName>
                                        </p:attrNameLst>
                                      </p:cBhvr>
                                      <p:to>
                                        <p:strVal val="visible"/>
                                      </p:to>
                                    </p:set>
                                    <p:animEffect transition="in" filter="fade">
                                      <p:cBhvr>
                                        <p:cTn id="28" dur="1000"/>
                                        <p:tgtEl>
                                          <p:spTgt spid="169"/>
                                        </p:tgtEl>
                                      </p:cBhvr>
                                    </p:animEffect>
                                  </p:childTnLst>
                                </p:cTn>
                              </p:par>
                              <p:par>
                                <p:cTn id="29" presetID="10" presetClass="entr" presetSubtype="0" fill="hold" nodeType="withEffect">
                                  <p:stCondLst>
                                    <p:cond delay="0"/>
                                  </p:stCondLst>
                                  <p:childTnLst>
                                    <p:set>
                                      <p:cBhvr>
                                        <p:cTn id="30" dur="1" fill="hold">
                                          <p:stCondLst>
                                            <p:cond delay="0"/>
                                          </p:stCondLst>
                                        </p:cTn>
                                        <p:tgtEl>
                                          <p:spTgt spid="173"/>
                                        </p:tgtEl>
                                        <p:attrNameLst>
                                          <p:attrName>style.visibility</p:attrName>
                                        </p:attrNameLst>
                                      </p:cBhvr>
                                      <p:to>
                                        <p:strVal val="visible"/>
                                      </p:to>
                                    </p:set>
                                    <p:animEffect transition="in" filter="fade">
                                      <p:cBhvr>
                                        <p:cTn id="31" dur="1000"/>
                                        <p:tgtEl>
                                          <p:spTgt spid="17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5"/>
                                        </p:tgtEl>
                                        <p:attrNameLst>
                                          <p:attrName>style.visibility</p:attrName>
                                        </p:attrNameLst>
                                      </p:cBhvr>
                                      <p:to>
                                        <p:strVal val="visible"/>
                                      </p:to>
                                    </p:set>
                                    <p:animEffect transition="in" filter="fade">
                                      <p:cBhvr>
                                        <p:cTn id="36" dur="1000"/>
                                        <p:tgtEl>
                                          <p:spTgt spid="175"/>
                                        </p:tgtEl>
                                      </p:cBhvr>
                                    </p:animEffect>
                                  </p:childTnLst>
                                </p:cTn>
                              </p:par>
                              <p:par>
                                <p:cTn id="37" presetID="10" presetClass="entr" presetSubtype="0" fill="hold" nodeType="withEffect">
                                  <p:stCondLst>
                                    <p:cond delay="0"/>
                                  </p:stCondLst>
                                  <p:childTnLst>
                                    <p:set>
                                      <p:cBhvr>
                                        <p:cTn id="38" dur="1" fill="hold">
                                          <p:stCondLst>
                                            <p:cond delay="0"/>
                                          </p:stCondLst>
                                        </p:cTn>
                                        <p:tgtEl>
                                          <p:spTgt spid="177"/>
                                        </p:tgtEl>
                                        <p:attrNameLst>
                                          <p:attrName>style.visibility</p:attrName>
                                        </p:attrNameLst>
                                      </p:cBhvr>
                                      <p:to>
                                        <p:strVal val="visible"/>
                                      </p:to>
                                    </p:set>
                                    <p:animEffect transition="in" filter="fade">
                                      <p:cBhvr>
                                        <p:cTn id="39" dur="1000"/>
                                        <p:tgtEl>
                                          <p:spTgt spid="177"/>
                                        </p:tgtEl>
                                      </p:cBhvr>
                                    </p:animEffect>
                                  </p:childTnLst>
                                </p:cTn>
                              </p:par>
                              <p:par>
                                <p:cTn id="40" presetID="10" presetClass="entr" presetSubtype="0" fill="hold" nodeType="withEffect">
                                  <p:stCondLst>
                                    <p:cond delay="0"/>
                                  </p:stCondLst>
                                  <p:childTnLst>
                                    <p:set>
                                      <p:cBhvr>
                                        <p:cTn id="41" dur="1" fill="hold">
                                          <p:stCondLst>
                                            <p:cond delay="0"/>
                                          </p:stCondLst>
                                        </p:cTn>
                                        <p:tgtEl>
                                          <p:spTgt spid="178"/>
                                        </p:tgtEl>
                                        <p:attrNameLst>
                                          <p:attrName>style.visibility</p:attrName>
                                        </p:attrNameLst>
                                      </p:cBhvr>
                                      <p:to>
                                        <p:strVal val="visible"/>
                                      </p:to>
                                    </p:set>
                                    <p:animEffect transition="in" filter="fade">
                                      <p:cBhvr>
                                        <p:cTn id="42" dur="1000"/>
                                        <p:tgtEl>
                                          <p:spTgt spid="178"/>
                                        </p:tgtEl>
                                      </p:cBhvr>
                                    </p:animEffect>
                                  </p:childTnLst>
                                </p:cTn>
                              </p:par>
                              <p:par>
                                <p:cTn id="43" presetID="10" presetClass="entr" presetSubtype="0" fill="hold" nodeType="withEffect">
                                  <p:stCondLst>
                                    <p:cond delay="0"/>
                                  </p:stCondLst>
                                  <p:childTnLst>
                                    <p:set>
                                      <p:cBhvr>
                                        <p:cTn id="44" dur="1" fill="hold">
                                          <p:stCondLst>
                                            <p:cond delay="0"/>
                                          </p:stCondLst>
                                        </p:cTn>
                                        <p:tgtEl>
                                          <p:spTgt spid="179"/>
                                        </p:tgtEl>
                                        <p:attrNameLst>
                                          <p:attrName>style.visibility</p:attrName>
                                        </p:attrNameLst>
                                      </p:cBhvr>
                                      <p:to>
                                        <p:strVal val="visible"/>
                                      </p:to>
                                    </p:set>
                                    <p:animEffect transition="in" filter="fade">
                                      <p:cBhvr>
                                        <p:cTn id="45" dur="1000"/>
                                        <p:tgtEl>
                                          <p:spTgt spid="179"/>
                                        </p:tgtEl>
                                      </p:cBhvr>
                                    </p:animEffect>
                                  </p:childTnLst>
                                </p:cTn>
                              </p:par>
                              <p:par>
                                <p:cTn id="46" presetID="10" presetClass="entr" presetSubtype="0" fill="hold" nodeType="withEffect">
                                  <p:stCondLst>
                                    <p:cond delay="0"/>
                                  </p:stCondLst>
                                  <p:childTnLst>
                                    <p:set>
                                      <p:cBhvr>
                                        <p:cTn id="47" dur="1" fill="hold">
                                          <p:stCondLst>
                                            <p:cond delay="0"/>
                                          </p:stCondLst>
                                        </p:cTn>
                                        <p:tgtEl>
                                          <p:spTgt spid="180"/>
                                        </p:tgtEl>
                                        <p:attrNameLst>
                                          <p:attrName>style.visibility</p:attrName>
                                        </p:attrNameLst>
                                      </p:cBhvr>
                                      <p:to>
                                        <p:strVal val="visible"/>
                                      </p:to>
                                    </p:set>
                                    <p:animEffect transition="in" filter="fade">
                                      <p:cBhvr>
                                        <p:cTn id="48" dur="1000"/>
                                        <p:tgtEl>
                                          <p:spTgt spid="180"/>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1000"/>
                                        <p:tgtEl>
                                          <p:spTgt spid="17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00"/>
                                        <p:tgtEl>
                                          <p:spTgt spid="176"/>
                                        </p:tgtEl>
                                      </p:cBhvr>
                                    </p:animEffect>
                                    <p:set>
                                      <p:cBhvr>
                                        <p:cTn id="56" dur="1" fill="hold">
                                          <p:stCondLst>
                                            <p:cond delay="1000"/>
                                          </p:stCondLst>
                                        </p:cTn>
                                        <p:tgtEl>
                                          <p:spTgt spid="176"/>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182"/>
                                        </p:tgtEl>
                                        <p:attrNameLst>
                                          <p:attrName>style.visibility</p:attrName>
                                        </p:attrNameLst>
                                      </p:cBhvr>
                                      <p:to>
                                        <p:strVal val="visible"/>
                                      </p:to>
                                    </p:set>
                                    <p:animEffect transition="in" filter="fade">
                                      <p:cBhvr>
                                        <p:cTn id="59" dur="1000"/>
                                        <p:tgtEl>
                                          <p:spTgt spid="182"/>
                                        </p:tgtEl>
                                      </p:cBhvr>
                                    </p:animEffect>
                                  </p:childTnLst>
                                </p:cTn>
                              </p:par>
                              <p:par>
                                <p:cTn id="60" presetID="10" presetClass="entr" presetSubtype="0" fill="hold" nodeType="withEffect">
                                  <p:stCondLst>
                                    <p:cond delay="0"/>
                                  </p:stCondLst>
                                  <p:childTnLst>
                                    <p:set>
                                      <p:cBhvr>
                                        <p:cTn id="61" dur="1" fill="hold">
                                          <p:stCondLst>
                                            <p:cond delay="0"/>
                                          </p:stCondLst>
                                        </p:cTn>
                                        <p:tgtEl>
                                          <p:spTgt spid="182"/>
                                        </p:tgtEl>
                                        <p:attrNameLst>
                                          <p:attrName>style.visibility</p:attrName>
                                        </p:attrNameLst>
                                      </p:cBhvr>
                                      <p:to>
                                        <p:strVal val="visible"/>
                                      </p:to>
                                    </p:set>
                                    <p:animEffect transition="in" filter="fade">
                                      <p:cBhvr>
                                        <p:cTn id="62" dur="1000"/>
                                        <p:tgtEl>
                                          <p:spTgt spid="182"/>
                                        </p:tgtEl>
                                      </p:cBhvr>
                                    </p:animEffect>
                                  </p:childTnLst>
                                </p:cTn>
                              </p:par>
                              <p:par>
                                <p:cTn id="63" presetID="10" presetClass="entr" presetSubtype="0" fill="hold" nodeType="withEffect">
                                  <p:stCondLst>
                                    <p:cond delay="0"/>
                                  </p:stCondLst>
                                  <p:childTnLst>
                                    <p:set>
                                      <p:cBhvr>
                                        <p:cTn id="64" dur="1" fill="hold">
                                          <p:stCondLst>
                                            <p:cond delay="0"/>
                                          </p:stCondLst>
                                        </p:cTn>
                                        <p:tgtEl>
                                          <p:spTgt spid="183"/>
                                        </p:tgtEl>
                                        <p:attrNameLst>
                                          <p:attrName>style.visibility</p:attrName>
                                        </p:attrNameLst>
                                      </p:cBhvr>
                                      <p:to>
                                        <p:strVal val="visible"/>
                                      </p:to>
                                    </p:set>
                                    <p:animEffect transition="in" filter="fade">
                                      <p:cBhvr>
                                        <p:cTn id="65" dur="1000"/>
                                        <p:tgtEl>
                                          <p:spTgt spid="183"/>
                                        </p:tgtEl>
                                      </p:cBhvr>
                                    </p:animEffect>
                                  </p:childTnLst>
                                </p:cTn>
                              </p:par>
                              <p:par>
                                <p:cTn id="66" presetID="10" presetClass="entr" presetSubtype="0" fill="hold" nodeType="withEffect">
                                  <p:stCondLst>
                                    <p:cond delay="0"/>
                                  </p:stCondLst>
                                  <p:childTnLst>
                                    <p:set>
                                      <p:cBhvr>
                                        <p:cTn id="67" dur="1" fill="hold">
                                          <p:stCondLst>
                                            <p:cond delay="0"/>
                                          </p:stCondLst>
                                        </p:cTn>
                                        <p:tgtEl>
                                          <p:spTgt spid="184"/>
                                        </p:tgtEl>
                                        <p:attrNameLst>
                                          <p:attrName>style.visibility</p:attrName>
                                        </p:attrNameLst>
                                      </p:cBhvr>
                                      <p:to>
                                        <p:strVal val="visible"/>
                                      </p:to>
                                    </p:set>
                                    <p:animEffect transition="in" filter="fade">
                                      <p:cBhvr>
                                        <p:cTn id="68" dur="1000"/>
                                        <p:tgtEl>
                                          <p:spTgt spid="18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86"/>
                                        </p:tgtEl>
                                        <p:attrNameLst>
                                          <p:attrName>style.visibility</p:attrName>
                                        </p:attrNameLst>
                                      </p:cBhvr>
                                      <p:to>
                                        <p:strVal val="visible"/>
                                      </p:to>
                                    </p:set>
                                    <p:animEffect transition="in" filter="fade">
                                      <p:cBhvr>
                                        <p:cTn id="73" dur="1000"/>
                                        <p:tgtEl>
                                          <p:spTgt spid="186"/>
                                        </p:tgtEl>
                                      </p:cBhvr>
                                    </p:animEffect>
                                  </p:childTnLst>
                                </p:cTn>
                              </p:par>
                              <p:par>
                                <p:cTn id="74" presetID="10" presetClass="entr" presetSubtype="0" fill="hold" nodeType="withEffect">
                                  <p:stCondLst>
                                    <p:cond delay="0"/>
                                  </p:stCondLst>
                                  <p:childTnLst>
                                    <p:set>
                                      <p:cBhvr>
                                        <p:cTn id="75" dur="1" fill="hold">
                                          <p:stCondLst>
                                            <p:cond delay="0"/>
                                          </p:stCondLst>
                                        </p:cTn>
                                        <p:tgtEl>
                                          <p:spTgt spid="187"/>
                                        </p:tgtEl>
                                        <p:attrNameLst>
                                          <p:attrName>style.visibility</p:attrName>
                                        </p:attrNameLst>
                                      </p:cBhvr>
                                      <p:to>
                                        <p:strVal val="visible"/>
                                      </p:to>
                                    </p:set>
                                    <p:animEffect transition="in" filter="fade">
                                      <p:cBhvr>
                                        <p:cTn id="76" dur="1000"/>
                                        <p:tgtEl>
                                          <p:spTgt spid="187"/>
                                        </p:tgtEl>
                                      </p:cBhvr>
                                    </p:animEffect>
                                  </p:childTnLst>
                                </p:cTn>
                              </p:par>
                              <p:par>
                                <p:cTn id="77" presetID="10" presetClass="entr" presetSubtype="0" fill="hold" nodeType="withEffect">
                                  <p:stCondLst>
                                    <p:cond delay="0"/>
                                  </p:stCondLst>
                                  <p:childTnLst>
                                    <p:set>
                                      <p:cBhvr>
                                        <p:cTn id="78" dur="1" fill="hold">
                                          <p:stCondLst>
                                            <p:cond delay="0"/>
                                          </p:stCondLst>
                                        </p:cTn>
                                        <p:tgtEl>
                                          <p:spTgt spid="185"/>
                                        </p:tgtEl>
                                        <p:attrNameLst>
                                          <p:attrName>style.visibility</p:attrName>
                                        </p:attrNameLst>
                                      </p:cBhvr>
                                      <p:to>
                                        <p:strVal val="visible"/>
                                      </p:to>
                                    </p:set>
                                    <p:animEffect transition="in" filter="fade">
                                      <p:cBhvr>
                                        <p:cTn id="79" dur="1000"/>
                                        <p:tgtEl>
                                          <p:spTgt spid="18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90"/>
                                        </p:tgtEl>
                                        <p:attrNameLst>
                                          <p:attrName>style.visibility</p:attrName>
                                        </p:attrNameLst>
                                      </p:cBhvr>
                                      <p:to>
                                        <p:strVal val="visible"/>
                                      </p:to>
                                    </p:set>
                                    <p:animEffect transition="in" filter="fade">
                                      <p:cBhvr>
                                        <p:cTn id="84" dur="1000"/>
                                        <p:tgtEl>
                                          <p:spTgt spid="19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3000"/>
                                        <p:tgtEl>
                                          <p:spTgt spid="185"/>
                                        </p:tgtEl>
                                      </p:cBhvr>
                                    </p:animEffect>
                                    <p:set>
                                      <p:cBhvr>
                                        <p:cTn id="89" dur="1" fill="hold">
                                          <p:stCondLst>
                                            <p:cond delay="3000"/>
                                          </p:stCondLst>
                                        </p:cTn>
                                        <p:tgtEl>
                                          <p:spTgt spid="18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3000"/>
                                        <p:tgtEl>
                                          <p:spTgt spid="187"/>
                                        </p:tgtEl>
                                      </p:cBhvr>
                                    </p:animEffect>
                                    <p:set>
                                      <p:cBhvr>
                                        <p:cTn id="92" dur="1" fill="hold">
                                          <p:stCondLst>
                                            <p:cond delay="3000"/>
                                          </p:stCondLst>
                                        </p:cTn>
                                        <p:tgtEl>
                                          <p:spTgt spid="187"/>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89"/>
                                        </p:tgtEl>
                                        <p:attrNameLst>
                                          <p:attrName>style.visibility</p:attrName>
                                        </p:attrNameLst>
                                      </p:cBhvr>
                                      <p:to>
                                        <p:strVal val="visible"/>
                                      </p:to>
                                    </p:set>
                                    <p:animEffect transition="in" filter="fade">
                                      <p:cBhvr>
                                        <p:cTn id="95" dur="2700"/>
                                        <p:tgtEl>
                                          <p:spTgt spid="18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700"/>
                                        <p:tgtEl>
                                          <p:spTgt spid="190"/>
                                        </p:tgtEl>
                                      </p:cBhvr>
                                    </p:animEffect>
                                    <p:set>
                                      <p:cBhvr>
                                        <p:cTn id="100" dur="1" fill="hold">
                                          <p:stCondLst>
                                            <p:cond delay="700"/>
                                          </p:stCondLst>
                                        </p:cTn>
                                        <p:tgtEl>
                                          <p:spTgt spid="190"/>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175"/>
                                        </p:tgtEl>
                                        <p:attrNameLst>
                                          <p:attrName>style.visibility</p:attrName>
                                        </p:attrNameLst>
                                      </p:cBhvr>
                                      <p:to>
                                        <p:strVal val="visible"/>
                                      </p:to>
                                    </p:set>
                                    <p:animEffect transition="in" filter="fade">
                                      <p:cBhvr>
                                        <p:cTn id="103" dur="1000"/>
                                        <p:tgtEl>
                                          <p:spTgt spid="17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177"/>
                                        </p:tgtEl>
                                      </p:cBhvr>
                                    </p:animEffect>
                                    <p:set>
                                      <p:cBhvr>
                                        <p:cTn id="108" dur="1" fill="hold">
                                          <p:stCondLst>
                                            <p:cond delay="500"/>
                                          </p:stCondLst>
                                        </p:cTn>
                                        <p:tgtEl>
                                          <p:spTgt spid="177"/>
                                        </p:tgtEl>
                                        <p:attrNameLst>
                                          <p:attrName>style.visibility</p:attrName>
                                        </p:attrNameLst>
                                      </p:cBhvr>
                                      <p:to>
                                        <p:strVal val="hidden"/>
                                      </p:to>
                                    </p:set>
                                  </p:childTnLst>
                                </p:cTn>
                              </p:par>
                            </p:childTnLst>
                          </p:cTn>
                        </p:par>
                        <p:par>
                          <p:cTn id="109" fill="hold">
                            <p:stCondLst>
                              <p:cond delay="500"/>
                            </p:stCondLst>
                            <p:childTnLst>
                              <p:par>
                                <p:cTn id="110" presetID="10" presetClass="exit" presetSubtype="0" fill="hold" nodeType="afterEffect">
                                  <p:stCondLst>
                                    <p:cond delay="0"/>
                                  </p:stCondLst>
                                  <p:childTnLst>
                                    <p:animEffect transition="out" filter="fade">
                                      <p:cBhvr>
                                        <p:cTn id="111" dur="600"/>
                                        <p:tgtEl>
                                          <p:spTgt spid="178"/>
                                        </p:tgtEl>
                                      </p:cBhvr>
                                    </p:animEffect>
                                    <p:set>
                                      <p:cBhvr>
                                        <p:cTn id="112" dur="1" fill="hold">
                                          <p:stCondLst>
                                            <p:cond delay="600"/>
                                          </p:stCondLst>
                                        </p:cTn>
                                        <p:tgtEl>
                                          <p:spTgt spid="178"/>
                                        </p:tgtEl>
                                        <p:attrNameLst>
                                          <p:attrName>style.visibility</p:attrName>
                                        </p:attrNameLst>
                                      </p:cBhvr>
                                      <p:to>
                                        <p:strVal val="hidden"/>
                                      </p:to>
                                    </p:set>
                                  </p:childTnLst>
                                </p:cTn>
                              </p:par>
                            </p:childTnLst>
                          </p:cTn>
                        </p:par>
                        <p:par>
                          <p:cTn id="113" fill="hold">
                            <p:stCondLst>
                              <p:cond delay="1100"/>
                            </p:stCondLst>
                            <p:childTnLst>
                              <p:par>
                                <p:cTn id="114" presetID="10" presetClass="exit" presetSubtype="0" fill="hold" nodeType="afterEffect">
                                  <p:stCondLst>
                                    <p:cond delay="0"/>
                                  </p:stCondLst>
                                  <p:childTnLst>
                                    <p:animEffect transition="out" filter="fade">
                                      <p:cBhvr>
                                        <p:cTn id="115" dur="600"/>
                                        <p:tgtEl>
                                          <p:spTgt spid="180"/>
                                        </p:tgtEl>
                                      </p:cBhvr>
                                    </p:animEffect>
                                    <p:set>
                                      <p:cBhvr>
                                        <p:cTn id="116" dur="1" fill="hold">
                                          <p:stCondLst>
                                            <p:cond delay="600"/>
                                          </p:stCondLst>
                                        </p:cTn>
                                        <p:tgtEl>
                                          <p:spTgt spid="180"/>
                                        </p:tgtEl>
                                        <p:attrNameLst>
                                          <p:attrName>style.visibility</p:attrName>
                                        </p:attrNameLst>
                                      </p:cBhvr>
                                      <p:to>
                                        <p:strVal val="hidden"/>
                                      </p:to>
                                    </p:set>
                                  </p:childTnLst>
                                </p:cTn>
                              </p:par>
                            </p:childTnLst>
                          </p:cTn>
                        </p:par>
                        <p:par>
                          <p:cTn id="117" fill="hold">
                            <p:stCondLst>
                              <p:cond delay="1700"/>
                            </p:stCondLst>
                            <p:childTnLst>
                              <p:par>
                                <p:cTn id="118" presetID="10" presetClass="exit" presetSubtype="0" fill="hold" nodeType="afterEffect">
                                  <p:stCondLst>
                                    <p:cond delay="0"/>
                                  </p:stCondLst>
                                  <p:childTnLst>
                                    <p:animEffect transition="out" filter="fade">
                                      <p:cBhvr>
                                        <p:cTn id="119" dur="400"/>
                                        <p:tgtEl>
                                          <p:spTgt spid="179"/>
                                        </p:tgtEl>
                                      </p:cBhvr>
                                    </p:animEffect>
                                    <p:set>
                                      <p:cBhvr>
                                        <p:cTn id="120" dur="1" fill="hold">
                                          <p:stCondLst>
                                            <p:cond delay="400"/>
                                          </p:stCondLst>
                                        </p:cTn>
                                        <p:tgtEl>
                                          <p:spTgt spid="1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14600" y="4724400"/>
            <a:ext cx="6096000" cy="1392703"/>
            <a:chOff x="2438394" y="3843130"/>
            <a:chExt cx="6337222" cy="1392703"/>
          </a:xfrm>
        </p:grpSpPr>
        <p:sp>
          <p:nvSpPr>
            <p:cNvPr id="8" name="Round Same Side Corner Rectangle 7"/>
            <p:cNvSpPr/>
            <p:nvPr/>
          </p:nvSpPr>
          <p:spPr>
            <a:xfrm rot="5400000">
              <a:off x="4910653" y="1370871"/>
              <a:ext cx="1392703" cy="6337222"/>
            </a:xfrm>
            <a:prstGeom prst="round2SameRect">
              <a:avLst/>
            </a:prstGeom>
            <a:solidFill>
              <a:schemeClr val="accent3">
                <a:lumMod val="40000"/>
                <a:lumOff val="60000"/>
              </a:schemeClr>
            </a:solidFill>
          </p:spPr>
          <p:style>
            <a:lnRef idx="1">
              <a:schemeClr val="accent2">
                <a:tint val="40000"/>
                <a:alpha val="90000"/>
                <a:hueOff val="5025819"/>
                <a:satOff val="-4378"/>
                <a:lumOff val="-6"/>
                <a:alphaOff val="0"/>
              </a:schemeClr>
            </a:lnRef>
            <a:fillRef idx="1">
              <a:scrgbClr r="0" g="0" b="0"/>
            </a:fillRef>
            <a:effectRef idx="0">
              <a:schemeClr val="accent2">
                <a:tint val="40000"/>
                <a:alpha val="90000"/>
                <a:hueOff val="5025819"/>
                <a:satOff val="-4378"/>
                <a:lumOff val="-6"/>
                <a:alphaOff val="0"/>
              </a:schemeClr>
            </a:effectRef>
            <a:fontRef idx="minor">
              <a:schemeClr val="dk1">
                <a:hueOff val="0"/>
                <a:satOff val="0"/>
                <a:lumOff val="0"/>
                <a:alphaOff val="0"/>
              </a:schemeClr>
            </a:fontRef>
          </p:style>
        </p:sp>
        <p:sp>
          <p:nvSpPr>
            <p:cNvPr id="9" name="Round Same Side Corner Rectangle 12"/>
            <p:cNvSpPr/>
            <p:nvPr/>
          </p:nvSpPr>
          <p:spPr>
            <a:xfrm>
              <a:off x="2438394" y="3911116"/>
              <a:ext cx="6269236" cy="12567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28600" lvl="1" indent="-228600" defTabSz="889000">
                <a:lnSpc>
                  <a:spcPct val="90000"/>
                </a:lnSpc>
                <a:spcBef>
                  <a:spcPct val="0"/>
                </a:spcBef>
                <a:spcAft>
                  <a:spcPct val="15000"/>
                </a:spcAft>
                <a:buChar char="••"/>
              </a:pPr>
              <a:r>
                <a:rPr lang="en-US" sz="2000" i="1" dirty="0"/>
                <a:t>Case Study: Panacea’s </a:t>
              </a:r>
              <a:r>
                <a:rPr lang="en-US" sz="2000" i="1" dirty="0" smtClean="0"/>
                <a:t>Cloud</a:t>
              </a:r>
            </a:p>
            <a:p>
              <a:pPr marL="228600" lvl="1" indent="-228600" defTabSz="889000">
                <a:lnSpc>
                  <a:spcPct val="90000"/>
                </a:lnSpc>
                <a:spcBef>
                  <a:spcPct val="0"/>
                </a:spcBef>
                <a:spcAft>
                  <a:spcPct val="15000"/>
                </a:spcAft>
                <a:buChar char="••"/>
              </a:pPr>
              <a:r>
                <a:rPr lang="en-US" sz="2000" i="1" dirty="0" smtClean="0"/>
                <a:t>Simulation Results</a:t>
              </a:r>
              <a:endParaRPr lang="en-US" sz="2000" i="1" dirty="0"/>
            </a:p>
            <a:p>
              <a:pPr marL="228600" lvl="1" indent="-228600" algn="l" defTabSz="889000">
                <a:lnSpc>
                  <a:spcPct val="90000"/>
                </a:lnSpc>
                <a:spcBef>
                  <a:spcPct val="0"/>
                </a:spcBef>
                <a:spcAft>
                  <a:spcPct val="15000"/>
                </a:spcAft>
                <a:buChar char="••"/>
              </a:pPr>
              <a:r>
                <a:rPr lang="en-US" sz="2000" i="1" kern="1200" dirty="0" smtClean="0"/>
                <a:t>Future Work</a:t>
              </a:r>
              <a:endParaRPr lang="en-US" sz="2000" i="1" kern="1200" dirty="0"/>
            </a:p>
          </p:txBody>
        </p:sp>
      </p:grpSp>
      <p:sp>
        <p:nvSpPr>
          <p:cNvPr id="2" name="Title 1"/>
          <p:cNvSpPr>
            <a:spLocks noGrp="1"/>
          </p:cNvSpPr>
          <p:nvPr>
            <p:ph type="title"/>
          </p:nvPr>
        </p:nvSpPr>
        <p:spPr>
          <a:xfrm>
            <a:off x="457200" y="76200"/>
            <a:ext cx="8229600" cy="1143000"/>
          </a:xfrm>
        </p:spPr>
        <p:txBody>
          <a:bodyPr/>
          <a:lstStyle/>
          <a:p>
            <a:r>
              <a:rPr lang="en-US" dirty="0" smtClean="0">
                <a:solidFill>
                  <a:srgbClr val="0000FF"/>
                </a:solidFill>
              </a:rPr>
              <a:t>Agenda</a:t>
            </a:r>
            <a:endParaRPr lang="en-US" dirty="0">
              <a:solidFill>
                <a:srgbClr val="0000FF"/>
              </a:solidFill>
            </a:endParaRPr>
          </a:p>
        </p:txBody>
      </p:sp>
      <p:graphicFrame>
        <p:nvGraphicFramePr>
          <p:cNvPr id="5" name="Diagram 4"/>
          <p:cNvGraphicFramePr/>
          <p:nvPr>
            <p:extLst>
              <p:ext uri="{D42A27DB-BD31-4B8C-83A1-F6EECF244321}">
                <p14:modId xmlns:p14="http://schemas.microsoft.com/office/powerpoint/2010/main" val="271298510"/>
              </p:ext>
            </p:extLst>
          </p:nvPr>
        </p:nvGraphicFramePr>
        <p:xfrm>
          <a:off x="185428" y="975106"/>
          <a:ext cx="8501372" cy="5381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2</a:t>
            </a:fld>
            <a:endParaRPr lang="en-US" dirty="0"/>
          </a:p>
        </p:txBody>
      </p:sp>
      <p:sp>
        <p:nvSpPr>
          <p:cNvPr id="3" name="Footer Placeholder 2"/>
          <p:cNvSpPr>
            <a:spLocks noGrp="1"/>
          </p:cNvSpPr>
          <p:nvPr>
            <p:ph type="ftr" sz="quarter" idx="11"/>
          </p:nvPr>
        </p:nvSpPr>
        <p:spPr/>
        <p:txBody>
          <a:bodyPr/>
          <a:lstStyle/>
          <a:p>
            <a:r>
              <a:rPr lang="en-US" dirty="0"/>
              <a:t>Mobile Cloud </a:t>
            </a:r>
            <a:r>
              <a:rPr lang="en-US" dirty="0" smtClean="0"/>
              <a:t>2017</a:t>
            </a:r>
            <a:r>
              <a:rPr lang="en-US" dirty="0"/>
              <a:t>, San Francisco</a:t>
            </a:r>
          </a:p>
        </p:txBody>
      </p:sp>
    </p:spTree>
    <p:extLst>
      <p:ext uri="{BB962C8B-B14F-4D97-AF65-F5344CB8AC3E}">
        <p14:creationId xmlns:p14="http://schemas.microsoft.com/office/powerpoint/2010/main" val="40279441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0000FF"/>
                </a:solidFill>
              </a:rPr>
              <a:t>Agenda</a:t>
            </a:r>
            <a:endParaRPr lang="en-US" dirty="0">
              <a:solidFill>
                <a:srgbClr val="0000FF"/>
              </a:solidFill>
            </a:endParaRPr>
          </a:p>
        </p:txBody>
      </p:sp>
      <p:graphicFrame>
        <p:nvGraphicFramePr>
          <p:cNvPr id="5" name="Diagram 4"/>
          <p:cNvGraphicFramePr/>
          <p:nvPr>
            <p:extLst>
              <p:ext uri="{D42A27DB-BD31-4B8C-83A1-F6EECF244321}">
                <p14:modId xmlns:p14="http://schemas.microsoft.com/office/powerpoint/2010/main" val="1059970348"/>
              </p:ext>
            </p:extLst>
          </p:nvPr>
        </p:nvGraphicFramePr>
        <p:xfrm>
          <a:off x="152400" y="1143000"/>
          <a:ext cx="89916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20</a:t>
            </a:fld>
            <a:endParaRPr lang="en-US" dirty="0"/>
          </a:p>
        </p:txBody>
      </p:sp>
      <p:sp>
        <p:nvSpPr>
          <p:cNvPr id="3" name="Footer Placeholder 2"/>
          <p:cNvSpPr>
            <a:spLocks noGrp="1"/>
          </p:cNvSpPr>
          <p:nvPr>
            <p:ph type="ftr" sz="quarter" idx="11"/>
          </p:nvPr>
        </p:nvSpPr>
        <p:spPr/>
        <p:txBody>
          <a:bodyPr/>
          <a:lstStyle/>
          <a:p>
            <a:r>
              <a:rPr lang="en-US" dirty="0"/>
              <a:t>Mobile Cloud 17, San Francisco</a:t>
            </a:r>
          </a:p>
        </p:txBody>
      </p:sp>
      <p:grpSp>
        <p:nvGrpSpPr>
          <p:cNvPr id="25" name="Group 24"/>
          <p:cNvGrpSpPr/>
          <p:nvPr/>
        </p:nvGrpSpPr>
        <p:grpSpPr>
          <a:xfrm>
            <a:off x="2613093" y="1156544"/>
            <a:ext cx="6378507" cy="1454163"/>
            <a:chOff x="2427073" y="143637"/>
            <a:chExt cx="6378507" cy="1454163"/>
          </a:xfrm>
        </p:grpSpPr>
        <p:sp>
          <p:nvSpPr>
            <p:cNvPr id="26" name="Round Same Side Corner Rectangle 25"/>
            <p:cNvSpPr/>
            <p:nvPr/>
          </p:nvSpPr>
          <p:spPr>
            <a:xfrm rot="5400000">
              <a:off x="4889245" y="-2318535"/>
              <a:ext cx="1454163" cy="6378507"/>
            </a:xfrm>
            <a:prstGeom prst="round2SameRect">
              <a:avLst/>
            </a:prstGeom>
            <a:solidFill>
              <a:schemeClr val="accent2">
                <a:lumMod val="20000"/>
                <a:lumOff val="80000"/>
                <a:alpha val="90000"/>
              </a:schemeClr>
            </a:solidFill>
          </p:spPr>
          <p:style>
            <a:lnRef idx="1">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27" name="Round Same Side Corner Rectangle 4"/>
            <p:cNvSpPr/>
            <p:nvPr/>
          </p:nvSpPr>
          <p:spPr>
            <a:xfrm>
              <a:off x="2427073" y="214623"/>
              <a:ext cx="6307521" cy="13121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i="1" kern="1200" dirty="0" smtClean="0">
                  <a:solidFill>
                    <a:schemeClr val="tx1">
                      <a:lumMod val="50000"/>
                      <a:lumOff val="50000"/>
                    </a:schemeClr>
                  </a:solidFill>
                </a:rPr>
                <a:t>Resource</a:t>
              </a:r>
              <a:r>
                <a:rPr lang="en-US" sz="2000" i="1" kern="1200" baseline="0" dirty="0" smtClean="0">
                  <a:solidFill>
                    <a:schemeClr val="tx1">
                      <a:lumMod val="50000"/>
                      <a:lumOff val="50000"/>
                    </a:schemeClr>
                  </a:solidFill>
                </a:rPr>
                <a:t> Allocation During Disaster Scenarios</a:t>
              </a:r>
              <a:endParaRPr lang="en-US" sz="2000" i="1" kern="1200" dirty="0">
                <a:solidFill>
                  <a:schemeClr val="tx1">
                    <a:lumMod val="50000"/>
                    <a:lumOff val="50000"/>
                  </a:schemeClr>
                </a:solidFill>
              </a:endParaRPr>
            </a:p>
            <a:p>
              <a:pPr marL="228600" lvl="1" indent="-228600" algn="l" defTabSz="889000">
                <a:lnSpc>
                  <a:spcPct val="90000"/>
                </a:lnSpc>
                <a:spcBef>
                  <a:spcPct val="0"/>
                </a:spcBef>
                <a:spcAft>
                  <a:spcPct val="15000"/>
                </a:spcAft>
                <a:buChar char="••"/>
              </a:pPr>
              <a:r>
                <a:rPr lang="en-US" sz="2000" i="1" kern="1200" dirty="0" smtClean="0">
                  <a:solidFill>
                    <a:schemeClr val="tx1">
                      <a:lumMod val="50000"/>
                      <a:lumOff val="50000"/>
                    </a:schemeClr>
                  </a:solidFill>
                </a:rPr>
                <a:t>An</a:t>
              </a:r>
              <a:r>
                <a:rPr lang="en-US" sz="2000" i="1" kern="1200" baseline="0" dirty="0" smtClean="0">
                  <a:solidFill>
                    <a:schemeClr val="tx1">
                      <a:lumMod val="50000"/>
                      <a:lumOff val="50000"/>
                    </a:schemeClr>
                  </a:solidFill>
                </a:rPr>
                <a:t> ICN Approach to Response Optimization</a:t>
              </a:r>
              <a:endParaRPr lang="en-US" sz="2000" i="1" kern="1200" dirty="0">
                <a:solidFill>
                  <a:schemeClr val="tx1">
                    <a:lumMod val="50000"/>
                    <a:lumOff val="50000"/>
                  </a:schemeClr>
                </a:solidFill>
              </a:endParaRPr>
            </a:p>
          </p:txBody>
        </p:sp>
      </p:grpSp>
      <p:grpSp>
        <p:nvGrpSpPr>
          <p:cNvPr id="28" name="Group 27"/>
          <p:cNvGrpSpPr/>
          <p:nvPr/>
        </p:nvGrpSpPr>
        <p:grpSpPr>
          <a:xfrm>
            <a:off x="189173" y="1013184"/>
            <a:ext cx="2606786" cy="1740879"/>
            <a:chOff x="3153" y="277"/>
            <a:chExt cx="2606786" cy="1740879"/>
          </a:xfrm>
        </p:grpSpPr>
        <p:sp>
          <p:nvSpPr>
            <p:cNvPr id="29" name="Rounded Rectangle 28"/>
            <p:cNvSpPr/>
            <p:nvPr/>
          </p:nvSpPr>
          <p:spPr>
            <a:xfrm>
              <a:off x="3153" y="277"/>
              <a:ext cx="2606786" cy="1740879"/>
            </a:xfrm>
            <a:prstGeom prst="roundRect">
              <a:avLst/>
            </a:prstGeom>
            <a:solidFill>
              <a:schemeClr val="accent2">
                <a:lumMod val="60000"/>
                <a:lumOff val="40000"/>
              </a:schemeClr>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30" name="Rounded Rectangle 6"/>
            <p:cNvSpPr/>
            <p:nvPr/>
          </p:nvSpPr>
          <p:spPr>
            <a:xfrm>
              <a:off x="88136" y="85260"/>
              <a:ext cx="2436820" cy="15709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tx1">
                      <a:lumMod val="50000"/>
                      <a:lumOff val="50000"/>
                    </a:schemeClr>
                  </a:solidFill>
                </a:rPr>
                <a:t>Introduction and Motivation</a:t>
              </a:r>
              <a:endParaRPr lang="en-US" sz="2200" b="1" kern="1200" dirty="0">
                <a:solidFill>
                  <a:schemeClr val="tx1">
                    <a:lumMod val="50000"/>
                    <a:lumOff val="50000"/>
                  </a:schemeClr>
                </a:solidFill>
              </a:endParaRPr>
            </a:p>
          </p:txBody>
        </p:sp>
      </p:grpSp>
      <p:grpSp>
        <p:nvGrpSpPr>
          <p:cNvPr id="31" name="Group 30"/>
          <p:cNvGrpSpPr/>
          <p:nvPr/>
        </p:nvGrpSpPr>
        <p:grpSpPr>
          <a:xfrm>
            <a:off x="2608806" y="2898088"/>
            <a:ext cx="6378507" cy="1639839"/>
            <a:chOff x="2422786" y="1885181"/>
            <a:chExt cx="6378507" cy="1639839"/>
          </a:xfrm>
        </p:grpSpPr>
        <p:sp>
          <p:nvSpPr>
            <p:cNvPr id="32" name="Round Same Side Corner Rectangle 31"/>
            <p:cNvSpPr/>
            <p:nvPr/>
          </p:nvSpPr>
          <p:spPr>
            <a:xfrm rot="5400000">
              <a:off x="4792120" y="-484153"/>
              <a:ext cx="1639839" cy="6378507"/>
            </a:xfrm>
            <a:prstGeom prst="round2SameRect">
              <a:avLst/>
            </a:prstGeom>
            <a:solidFill>
              <a:schemeClr val="bg1">
                <a:lumMod val="85000"/>
                <a:alpha val="90000"/>
              </a:schemeClr>
            </a:solidFill>
          </p:spPr>
          <p:style>
            <a:lnRef idx="1">
              <a:schemeClr val="accent2">
                <a:tint val="40000"/>
                <a:alpha val="90000"/>
                <a:hueOff val="2512909"/>
                <a:satOff val="-2189"/>
                <a:lumOff val="-3"/>
                <a:alphaOff val="0"/>
              </a:schemeClr>
            </a:lnRef>
            <a:fillRef idx="1">
              <a:scrgbClr r="0" g="0" b="0"/>
            </a:fillRef>
            <a:effectRef idx="0">
              <a:schemeClr val="accent2">
                <a:tint val="40000"/>
                <a:alpha val="90000"/>
                <a:hueOff val="2512909"/>
                <a:satOff val="-2189"/>
                <a:lumOff val="-3"/>
                <a:alphaOff val="0"/>
              </a:schemeClr>
            </a:effectRef>
            <a:fontRef idx="minor">
              <a:schemeClr val="dk1">
                <a:hueOff val="0"/>
                <a:satOff val="0"/>
                <a:lumOff val="0"/>
                <a:alphaOff val="0"/>
              </a:schemeClr>
            </a:fontRef>
          </p:style>
        </p:sp>
        <p:sp>
          <p:nvSpPr>
            <p:cNvPr id="33" name="Round Same Side Corner Rectangle 8"/>
            <p:cNvSpPr/>
            <p:nvPr/>
          </p:nvSpPr>
          <p:spPr>
            <a:xfrm>
              <a:off x="2422786" y="1965231"/>
              <a:ext cx="6298457" cy="14797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i="1" kern="1200" dirty="0" smtClean="0">
                  <a:solidFill>
                    <a:schemeClr val="tx1">
                      <a:lumMod val="50000"/>
                      <a:lumOff val="50000"/>
                    </a:schemeClr>
                  </a:solidFill>
                </a:rPr>
                <a:t>Resource Allocation Problem Formulation</a:t>
              </a:r>
              <a:endParaRPr lang="en-US" sz="2000" i="1" kern="1200" dirty="0">
                <a:solidFill>
                  <a:schemeClr val="tx1">
                    <a:lumMod val="50000"/>
                    <a:lumOff val="50000"/>
                  </a:schemeClr>
                </a:solidFill>
              </a:endParaRPr>
            </a:p>
            <a:p>
              <a:pPr marL="228600" lvl="1" indent="-228600" algn="l" defTabSz="889000">
                <a:lnSpc>
                  <a:spcPct val="90000"/>
                </a:lnSpc>
                <a:spcBef>
                  <a:spcPct val="0"/>
                </a:spcBef>
                <a:spcAft>
                  <a:spcPct val="15000"/>
                </a:spcAft>
                <a:buChar char="••"/>
              </a:pPr>
              <a:r>
                <a:rPr lang="en-US" sz="2000" i="1" kern="1200" dirty="0" smtClean="0">
                  <a:solidFill>
                    <a:schemeClr val="tx1">
                      <a:lumMod val="50000"/>
                      <a:lumOff val="50000"/>
                    </a:schemeClr>
                  </a:solidFill>
                </a:rPr>
                <a:t>ARA Framework Architecture</a:t>
              </a:r>
              <a:endParaRPr lang="en-US" sz="2000" i="1" kern="1200" dirty="0">
                <a:solidFill>
                  <a:schemeClr val="tx1">
                    <a:lumMod val="50000"/>
                    <a:lumOff val="50000"/>
                  </a:schemeClr>
                </a:solidFill>
              </a:endParaRPr>
            </a:p>
            <a:p>
              <a:pPr marL="228600" lvl="1" indent="-228600" algn="l" defTabSz="889000">
                <a:lnSpc>
                  <a:spcPct val="90000"/>
                </a:lnSpc>
                <a:spcBef>
                  <a:spcPct val="0"/>
                </a:spcBef>
                <a:spcAft>
                  <a:spcPct val="15000"/>
                </a:spcAft>
                <a:buChar char="••"/>
              </a:pPr>
              <a:r>
                <a:rPr lang="en-US" sz="2000" i="1" kern="1200" dirty="0" smtClean="0">
                  <a:solidFill>
                    <a:schemeClr val="tx1">
                      <a:lumMod val="50000"/>
                      <a:lumOff val="50000"/>
                    </a:schemeClr>
                  </a:solidFill>
                </a:rPr>
                <a:t>Dispatch</a:t>
              </a:r>
              <a:r>
                <a:rPr lang="en-US" sz="2000" i="1" kern="1200" baseline="0" dirty="0" smtClean="0">
                  <a:solidFill>
                    <a:schemeClr val="tx1">
                      <a:lumMod val="50000"/>
                      <a:lumOff val="50000"/>
                    </a:schemeClr>
                  </a:solidFill>
                </a:rPr>
                <a:t> Phase and Annealing Phase</a:t>
              </a:r>
              <a:endParaRPr lang="en-US" sz="2000" i="1" kern="1200" dirty="0">
                <a:solidFill>
                  <a:schemeClr val="tx1">
                    <a:lumMod val="50000"/>
                    <a:lumOff val="50000"/>
                  </a:schemeClr>
                </a:solidFill>
              </a:endParaRPr>
            </a:p>
          </p:txBody>
        </p:sp>
      </p:grpSp>
      <p:grpSp>
        <p:nvGrpSpPr>
          <p:cNvPr id="34" name="Group 33"/>
          <p:cNvGrpSpPr/>
          <p:nvPr/>
        </p:nvGrpSpPr>
        <p:grpSpPr>
          <a:xfrm>
            <a:off x="189173" y="2841108"/>
            <a:ext cx="2602499" cy="1753797"/>
            <a:chOff x="3153" y="1828201"/>
            <a:chExt cx="2602499" cy="1753797"/>
          </a:xfrm>
        </p:grpSpPr>
        <p:sp>
          <p:nvSpPr>
            <p:cNvPr id="35" name="Rounded Rectangle 34"/>
            <p:cNvSpPr/>
            <p:nvPr/>
          </p:nvSpPr>
          <p:spPr>
            <a:xfrm>
              <a:off x="3153" y="1828201"/>
              <a:ext cx="2602499" cy="1753797"/>
            </a:xfrm>
            <a:prstGeom prst="roundRect">
              <a:avLst/>
            </a:prstGeom>
            <a:solidFill>
              <a:schemeClr val="bg1">
                <a:lumMod val="75000"/>
              </a:schemeClr>
            </a:solidFill>
          </p:spPr>
          <p:style>
            <a:lnRef idx="0">
              <a:schemeClr val="lt1">
                <a:hueOff val="0"/>
                <a:satOff val="0"/>
                <a:lumOff val="0"/>
                <a:alphaOff val="0"/>
              </a:schemeClr>
            </a:lnRef>
            <a:fillRef idx="3">
              <a:scrgbClr r="0" g="0" b="0"/>
            </a:fillRef>
            <a:effectRef idx="2">
              <a:schemeClr val="accent2">
                <a:hueOff val="2340760"/>
                <a:satOff val="-2919"/>
                <a:lumOff val="686"/>
                <a:alphaOff val="0"/>
              </a:schemeClr>
            </a:effectRef>
            <a:fontRef idx="minor">
              <a:schemeClr val="lt1"/>
            </a:fontRef>
          </p:style>
        </p:sp>
        <p:sp>
          <p:nvSpPr>
            <p:cNvPr id="36" name="Rounded Rectangle 10"/>
            <p:cNvSpPr/>
            <p:nvPr/>
          </p:nvSpPr>
          <p:spPr>
            <a:xfrm>
              <a:off x="88766" y="1913814"/>
              <a:ext cx="2431273" cy="15825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tx1">
                      <a:lumMod val="50000"/>
                      <a:lumOff val="50000"/>
                    </a:schemeClr>
                  </a:solidFill>
                </a:rPr>
                <a:t>Solution Approach,  and Methodology</a:t>
              </a:r>
              <a:endParaRPr lang="en-US" sz="2200" b="1" kern="1200" dirty="0">
                <a:solidFill>
                  <a:schemeClr val="tx1">
                    <a:lumMod val="50000"/>
                    <a:lumOff val="50000"/>
                  </a:schemeClr>
                </a:solidFill>
              </a:endParaRPr>
            </a:p>
          </p:txBody>
        </p:sp>
      </p:grpSp>
      <p:grpSp>
        <p:nvGrpSpPr>
          <p:cNvPr id="37" name="Group 36"/>
          <p:cNvGrpSpPr/>
          <p:nvPr/>
        </p:nvGrpSpPr>
        <p:grpSpPr>
          <a:xfrm>
            <a:off x="2624414" y="4856037"/>
            <a:ext cx="6337222" cy="1392703"/>
            <a:chOff x="2438394" y="3843130"/>
            <a:chExt cx="6337222" cy="1392703"/>
          </a:xfrm>
        </p:grpSpPr>
        <p:sp>
          <p:nvSpPr>
            <p:cNvPr id="38" name="Round Same Side Corner Rectangle 37"/>
            <p:cNvSpPr/>
            <p:nvPr/>
          </p:nvSpPr>
          <p:spPr>
            <a:xfrm rot="5400000">
              <a:off x="4910653" y="1370871"/>
              <a:ext cx="1392703" cy="6337222"/>
            </a:xfrm>
            <a:prstGeom prst="round2SameRect">
              <a:avLst/>
            </a:prstGeom>
            <a:solidFill>
              <a:schemeClr val="accent3">
                <a:lumMod val="40000"/>
                <a:lumOff val="60000"/>
              </a:schemeClr>
            </a:solidFill>
          </p:spPr>
          <p:style>
            <a:lnRef idx="1">
              <a:schemeClr val="accent2">
                <a:tint val="40000"/>
                <a:alpha val="90000"/>
                <a:hueOff val="5025819"/>
                <a:satOff val="-4378"/>
                <a:lumOff val="-6"/>
                <a:alphaOff val="0"/>
              </a:schemeClr>
            </a:lnRef>
            <a:fillRef idx="1">
              <a:scrgbClr r="0" g="0" b="0"/>
            </a:fillRef>
            <a:effectRef idx="0">
              <a:schemeClr val="accent2">
                <a:tint val="40000"/>
                <a:alpha val="90000"/>
                <a:hueOff val="5025819"/>
                <a:satOff val="-4378"/>
                <a:lumOff val="-6"/>
                <a:alphaOff val="0"/>
              </a:schemeClr>
            </a:effectRef>
            <a:fontRef idx="minor">
              <a:schemeClr val="dk1">
                <a:hueOff val="0"/>
                <a:satOff val="0"/>
                <a:lumOff val="0"/>
                <a:alphaOff val="0"/>
              </a:schemeClr>
            </a:fontRef>
          </p:style>
        </p:sp>
        <p:sp>
          <p:nvSpPr>
            <p:cNvPr id="39" name="Round Same Side Corner Rectangle 12"/>
            <p:cNvSpPr/>
            <p:nvPr/>
          </p:nvSpPr>
          <p:spPr>
            <a:xfrm>
              <a:off x="2438394" y="3911116"/>
              <a:ext cx="6269236" cy="12567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28600" lvl="1" indent="-228600" defTabSz="889000">
                <a:lnSpc>
                  <a:spcPct val="90000"/>
                </a:lnSpc>
                <a:spcBef>
                  <a:spcPct val="0"/>
                </a:spcBef>
                <a:spcAft>
                  <a:spcPct val="15000"/>
                </a:spcAft>
                <a:buChar char="••"/>
              </a:pPr>
              <a:r>
                <a:rPr lang="en-US" sz="2000" i="1" dirty="0"/>
                <a:t>Case Study: Panacea’s </a:t>
              </a:r>
              <a:r>
                <a:rPr lang="en-US" sz="2000" i="1" dirty="0" smtClean="0"/>
                <a:t>Cloud</a:t>
              </a:r>
            </a:p>
            <a:p>
              <a:pPr marL="228600" lvl="1" indent="-228600" defTabSz="889000">
                <a:lnSpc>
                  <a:spcPct val="90000"/>
                </a:lnSpc>
                <a:spcBef>
                  <a:spcPct val="0"/>
                </a:spcBef>
                <a:spcAft>
                  <a:spcPct val="15000"/>
                </a:spcAft>
                <a:buChar char="••"/>
              </a:pPr>
              <a:r>
                <a:rPr lang="en-US" sz="2000" i="1" dirty="0" smtClean="0"/>
                <a:t>Simulation Results</a:t>
              </a:r>
              <a:endParaRPr lang="en-US" sz="2000" i="1" dirty="0"/>
            </a:p>
            <a:p>
              <a:pPr marL="228600" lvl="1" indent="-228600" algn="l" defTabSz="889000">
                <a:lnSpc>
                  <a:spcPct val="90000"/>
                </a:lnSpc>
                <a:spcBef>
                  <a:spcPct val="0"/>
                </a:spcBef>
                <a:spcAft>
                  <a:spcPct val="15000"/>
                </a:spcAft>
                <a:buChar char="••"/>
              </a:pPr>
              <a:r>
                <a:rPr lang="en-US" sz="2000" i="1" kern="1200" dirty="0" smtClean="0"/>
                <a:t>Future Work</a:t>
              </a:r>
              <a:endParaRPr lang="en-US" sz="2000" i="1" kern="1200" dirty="0"/>
            </a:p>
          </p:txBody>
        </p:sp>
      </p:grpSp>
      <p:grpSp>
        <p:nvGrpSpPr>
          <p:cNvPr id="40" name="Group 39"/>
          <p:cNvGrpSpPr/>
          <p:nvPr/>
        </p:nvGrpSpPr>
        <p:grpSpPr>
          <a:xfrm>
            <a:off x="189173" y="4681949"/>
            <a:ext cx="2644188" cy="1740879"/>
            <a:chOff x="3153" y="3669042"/>
            <a:chExt cx="2644188" cy="1740879"/>
          </a:xfrm>
        </p:grpSpPr>
        <p:sp>
          <p:nvSpPr>
            <p:cNvPr id="41" name="Rounded Rectangle 40"/>
            <p:cNvSpPr/>
            <p:nvPr/>
          </p:nvSpPr>
          <p:spPr>
            <a:xfrm>
              <a:off x="3153" y="3669042"/>
              <a:ext cx="2644188" cy="1740879"/>
            </a:xfrm>
            <a:prstGeom prst="roundRect">
              <a:avLst/>
            </a:prstGeom>
            <a:solidFill>
              <a:srgbClr val="92D050"/>
            </a:solidFill>
          </p:spPr>
          <p:style>
            <a:lnRef idx="0">
              <a:schemeClr val="lt1">
                <a:hueOff val="0"/>
                <a:satOff val="0"/>
                <a:lumOff val="0"/>
                <a:alphaOff val="0"/>
              </a:schemeClr>
            </a:lnRef>
            <a:fillRef idx="3">
              <a:scrgbClr r="0" g="0" b="0"/>
            </a:fillRef>
            <a:effectRef idx="2">
              <a:schemeClr val="accent2">
                <a:hueOff val="4681520"/>
                <a:satOff val="-5839"/>
                <a:lumOff val="1373"/>
                <a:alphaOff val="0"/>
              </a:schemeClr>
            </a:effectRef>
            <a:fontRef idx="minor">
              <a:schemeClr val="lt1"/>
            </a:fontRef>
          </p:style>
        </p:sp>
        <p:sp>
          <p:nvSpPr>
            <p:cNvPr id="42" name="Rounded Rectangle 14"/>
            <p:cNvSpPr/>
            <p:nvPr/>
          </p:nvSpPr>
          <p:spPr>
            <a:xfrm>
              <a:off x="88136" y="3754025"/>
              <a:ext cx="2474222" cy="15709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0000FF"/>
                  </a:solidFill>
                </a:rPr>
                <a:t>Results and Conclusions</a:t>
              </a:r>
              <a:endParaRPr lang="en-US" sz="2200" b="1" kern="1200" dirty="0">
                <a:solidFill>
                  <a:srgbClr val="0000FF"/>
                </a:solidFill>
              </a:endParaRPr>
            </a:p>
          </p:txBody>
        </p:sp>
      </p:grpSp>
    </p:spTree>
    <p:extLst>
      <p:ext uri="{BB962C8B-B14F-4D97-AF65-F5344CB8AC3E}">
        <p14:creationId xmlns:p14="http://schemas.microsoft.com/office/powerpoint/2010/main" val="85866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33554"/>
            <a:ext cx="8229600" cy="1143000"/>
          </a:xfrm>
        </p:spPr>
        <p:txBody>
          <a:bodyPr>
            <a:normAutofit/>
          </a:bodyPr>
          <a:lstStyle/>
          <a:p>
            <a:r>
              <a:rPr lang="en-US" dirty="0" smtClean="0">
                <a:solidFill>
                  <a:srgbClr val="0000FF"/>
                </a:solidFill>
              </a:rPr>
              <a:t>Panacea’s Cloud</a:t>
            </a:r>
            <a:endParaRPr lang="en-US" dirty="0">
              <a:solidFill>
                <a:srgbClr val="0000FF"/>
              </a:solidFill>
            </a:endParaRPr>
          </a:p>
        </p:txBody>
      </p:sp>
      <p:sp>
        <p:nvSpPr>
          <p:cNvPr id="6"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21</a:t>
            </a:fld>
            <a:endParaRPr lang="en-US" dirty="0"/>
          </a:p>
        </p:txBody>
      </p:sp>
      <p:pic>
        <p:nvPicPr>
          <p:cNvPr id="5" name="Content Placeholder 4"/>
          <p:cNvPicPr>
            <a:picLocks noGrp="1" noChangeAspect="1"/>
          </p:cNvPicPr>
          <p:nvPr>
            <p:ph idx="1"/>
          </p:nvPr>
        </p:nvPicPr>
        <p:blipFill>
          <a:blip r:embed="rId2"/>
          <a:stretch>
            <a:fillRect/>
          </a:stretch>
        </p:blipFill>
        <p:spPr>
          <a:xfrm>
            <a:off x="1315024" y="1909973"/>
            <a:ext cx="6513947" cy="3780479"/>
          </a:xfrm>
          <a:prstGeom prst="rect">
            <a:avLst/>
          </a:prstGeom>
        </p:spPr>
      </p:pic>
      <p:sp>
        <p:nvSpPr>
          <p:cNvPr id="3" name="Footer Placeholder 2"/>
          <p:cNvSpPr>
            <a:spLocks noGrp="1"/>
          </p:cNvSpPr>
          <p:nvPr>
            <p:ph type="ftr" sz="quarter" idx="11"/>
          </p:nvPr>
        </p:nvSpPr>
        <p:spPr/>
        <p:txBody>
          <a:bodyPr/>
          <a:lstStyle/>
          <a:p>
            <a:r>
              <a:rPr lang="en-US" dirty="0"/>
              <a:t>Mobile Cloud 17, San Francisco</a:t>
            </a:r>
          </a:p>
        </p:txBody>
      </p:sp>
      <p:sp>
        <p:nvSpPr>
          <p:cNvPr id="11" name="TextBox 10"/>
          <p:cNvSpPr txBox="1"/>
          <p:nvPr/>
        </p:nvSpPr>
        <p:spPr>
          <a:xfrm>
            <a:off x="1752600" y="1030692"/>
            <a:ext cx="5316392" cy="984885"/>
          </a:xfrm>
          <a:prstGeom prst="rect">
            <a:avLst/>
          </a:prstGeom>
          <a:noFill/>
        </p:spPr>
        <p:txBody>
          <a:bodyPr wrap="none" rtlCol="0">
            <a:spAutoFit/>
          </a:bodyPr>
          <a:lstStyle/>
          <a:p>
            <a:pPr algn="ctr"/>
            <a:r>
              <a:rPr lang="en-US" sz="2000" smtClean="0"/>
              <a:t>Previous work: disaster response application</a:t>
            </a:r>
          </a:p>
          <a:p>
            <a:pPr algn="ctr"/>
            <a:r>
              <a:rPr lang="en-US" sz="2000" dirty="0" smtClean="0"/>
              <a:t> hosted over an ad hoc network in a mobile cloud</a:t>
            </a:r>
          </a:p>
          <a:p>
            <a:pPr algn="ctr"/>
            <a:endParaRPr lang="en-US" dirty="0"/>
          </a:p>
        </p:txBody>
      </p:sp>
      <p:sp>
        <p:nvSpPr>
          <p:cNvPr id="4" name="TextBox 3"/>
          <p:cNvSpPr txBox="1"/>
          <p:nvPr/>
        </p:nvSpPr>
        <p:spPr>
          <a:xfrm>
            <a:off x="164476" y="5786963"/>
            <a:ext cx="8815042" cy="569387"/>
          </a:xfrm>
          <a:prstGeom prst="rect">
            <a:avLst/>
          </a:prstGeom>
          <a:noFill/>
        </p:spPr>
        <p:txBody>
          <a:bodyPr wrap="none" rtlCol="0">
            <a:spAutoFit/>
          </a:bodyPr>
          <a:lstStyle/>
          <a:p>
            <a:r>
              <a:rPr lang="en-US" sz="1300" dirty="0"/>
              <a:t>J. Gillis, Panacea’s Glass: Mobile Cloud Framework for Communication in Mass Casualty Disaster Triage, </a:t>
            </a:r>
            <a:r>
              <a:rPr lang="en-US" sz="1300" dirty="0" smtClean="0"/>
              <a:t>IEEE Mobile Cloud 2015</a:t>
            </a:r>
            <a:endParaRPr lang="en-US" sz="1300" dirty="0"/>
          </a:p>
          <a:p>
            <a:endParaRPr lang="en-US" dirty="0"/>
          </a:p>
        </p:txBody>
      </p:sp>
    </p:spTree>
    <p:extLst>
      <p:ext uri="{BB962C8B-B14F-4D97-AF65-F5344CB8AC3E}">
        <p14:creationId xmlns:p14="http://schemas.microsoft.com/office/powerpoint/2010/main" val="4374583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Field Test Methodology</a:t>
            </a:r>
            <a:endParaRPr lang="en-US" dirty="0">
              <a:solidFill>
                <a:srgbClr val="0000FF"/>
              </a:solidFill>
            </a:endParaRPr>
          </a:p>
        </p:txBody>
      </p:sp>
      <p:sp>
        <p:nvSpPr>
          <p:cNvPr id="6"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22</a:t>
            </a:fld>
            <a:endParaRPr lang="en-US" dirty="0"/>
          </a:p>
        </p:txBody>
      </p:sp>
      <p:sp>
        <p:nvSpPr>
          <p:cNvPr id="10" name="Content Placeholder 2"/>
          <p:cNvSpPr>
            <a:spLocks noGrp="1"/>
          </p:cNvSpPr>
          <p:nvPr>
            <p:ph idx="1"/>
          </p:nvPr>
        </p:nvSpPr>
        <p:spPr>
          <a:xfrm>
            <a:off x="190118" y="1295400"/>
            <a:ext cx="8810877" cy="5060950"/>
          </a:xfrm>
        </p:spPr>
        <p:txBody>
          <a:bodyPr>
            <a:normAutofit/>
          </a:bodyPr>
          <a:lstStyle/>
          <a:p>
            <a:r>
              <a:rPr lang="en-US" sz="2400" dirty="0" smtClean="0"/>
              <a:t>Partnered with Missouri Task Force One, a disaster response unit deployed to emergencies (Superstorm Sandy, Katrina)</a:t>
            </a:r>
          </a:p>
          <a:p>
            <a:r>
              <a:rPr lang="en-US" sz="2400" dirty="0" smtClean="0"/>
              <a:t>Simulated disaster response by placing emergency markers around a field</a:t>
            </a:r>
          </a:p>
          <a:p>
            <a:pPr lvl="1"/>
            <a:r>
              <a:rPr lang="en-US" sz="2000" dirty="0" smtClean="0"/>
              <a:t>Responders log and respond to incidents </a:t>
            </a:r>
          </a:p>
          <a:p>
            <a:pPr lvl="1"/>
            <a:r>
              <a:rPr lang="en-US" sz="2000" dirty="0" smtClean="0"/>
              <a:t>Information on Data Plane aggregated through Control Plane and presented on Human Plane</a:t>
            </a:r>
          </a:p>
          <a:p>
            <a:pPr lvl="1"/>
            <a:r>
              <a:rPr lang="en-US" sz="2000" dirty="0" smtClean="0"/>
              <a:t>Compare response time under different conditions</a:t>
            </a:r>
            <a:endParaRPr lang="en-US" sz="2400" dirty="0" smtClean="0"/>
          </a:p>
          <a:p>
            <a:r>
              <a:rPr lang="en-US" sz="2400" dirty="0" smtClean="0"/>
              <a:t>Three conditions:</a:t>
            </a:r>
          </a:p>
          <a:p>
            <a:pPr lvl="1"/>
            <a:r>
              <a:rPr lang="en-US" sz="2000" dirty="0" smtClean="0"/>
              <a:t>Current protocol using Garmin handheld devices</a:t>
            </a:r>
          </a:p>
          <a:p>
            <a:pPr lvl="1"/>
            <a:r>
              <a:rPr lang="en-US" sz="2000" dirty="0" smtClean="0"/>
              <a:t>Following ARA Framework (log data using Recon Jet)</a:t>
            </a:r>
          </a:p>
          <a:p>
            <a:pPr lvl="1"/>
            <a:r>
              <a:rPr lang="en-US" sz="2000" dirty="0" smtClean="0"/>
              <a:t>Following ARA Framework (log data using mobile phone)</a:t>
            </a:r>
          </a:p>
        </p:txBody>
      </p:sp>
      <p:sp>
        <p:nvSpPr>
          <p:cNvPr id="3" name="Footer Placeholder 2"/>
          <p:cNvSpPr>
            <a:spLocks noGrp="1"/>
          </p:cNvSpPr>
          <p:nvPr>
            <p:ph type="ftr" sz="quarter" idx="11"/>
          </p:nvPr>
        </p:nvSpPr>
        <p:spPr/>
        <p:txBody>
          <a:bodyPr/>
          <a:lstStyle/>
          <a:p>
            <a:r>
              <a:rPr lang="en-US" dirty="0"/>
              <a:t>Mobile Cloud 17, San Francisco</a:t>
            </a:r>
          </a:p>
        </p:txBody>
      </p:sp>
      <p:pic>
        <p:nvPicPr>
          <p:cNvPr id="4" name="Picture 3"/>
          <p:cNvPicPr>
            <a:picLocks noChangeAspect="1"/>
          </p:cNvPicPr>
          <p:nvPr/>
        </p:nvPicPr>
        <p:blipFill>
          <a:blip r:embed="rId2"/>
          <a:stretch>
            <a:fillRect/>
          </a:stretch>
        </p:blipFill>
        <p:spPr>
          <a:xfrm>
            <a:off x="6988746" y="3794125"/>
            <a:ext cx="1631338" cy="3063875"/>
          </a:xfrm>
          <a:prstGeom prst="rect">
            <a:avLst/>
          </a:prstGeom>
        </p:spPr>
      </p:pic>
    </p:spTree>
    <p:extLst>
      <p:ext uri="{BB962C8B-B14F-4D97-AF65-F5344CB8AC3E}">
        <p14:creationId xmlns:p14="http://schemas.microsoft.com/office/powerpoint/2010/main" val="33428863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FF"/>
                </a:solidFill>
              </a:rPr>
              <a:t>Panacea’s Cloud Dashboard</a:t>
            </a:r>
            <a:endParaRPr lang="en-US" dirty="0">
              <a:solidFill>
                <a:srgbClr val="0000FF"/>
              </a:solidFill>
            </a:endParaRPr>
          </a:p>
        </p:txBody>
      </p:sp>
      <p:sp>
        <p:nvSpPr>
          <p:cNvPr id="3" name="Footer Placeholder 2"/>
          <p:cNvSpPr>
            <a:spLocks noGrp="1"/>
          </p:cNvSpPr>
          <p:nvPr>
            <p:ph type="ftr" sz="quarter" idx="11"/>
          </p:nvPr>
        </p:nvSpPr>
        <p:spPr/>
        <p:txBody>
          <a:bodyPr/>
          <a:lstStyle/>
          <a:p>
            <a:r>
              <a:rPr lang="en-US" dirty="0"/>
              <a:t>Mobile Cloud 17, San Francisco</a:t>
            </a:r>
          </a:p>
        </p:txBody>
      </p:sp>
      <p:sp>
        <p:nvSpPr>
          <p:cNvPr id="6" name="Slide Number Placeholder 5"/>
          <p:cNvSpPr>
            <a:spLocks noGrp="1"/>
          </p:cNvSpPr>
          <p:nvPr>
            <p:ph type="sldNum" sz="quarter" idx="12"/>
          </p:nvPr>
        </p:nvSpPr>
        <p:spPr/>
        <p:txBody>
          <a:bodyPr/>
          <a:lstStyle/>
          <a:p>
            <a:fld id="{C8E1785F-B056-4206-9881-1F19675A9A39}" type="slidenum">
              <a:rPr lang="en-US" smtClean="0"/>
              <a:t>23</a:t>
            </a:fld>
            <a:endParaRPr lang="en-US"/>
          </a:p>
        </p:txBody>
      </p:sp>
      <p:pic>
        <p:nvPicPr>
          <p:cNvPr id="1026" name="Picture 2" descr="https://lh3.googleusercontent.com/BLNtLDBX4urIlWmdq0o-vW8JXHz6myQUM40XCS7pRKecaMbeZ_ylEm16K-qVTtlSw-8xb9cDbcYpPovXfjGUFBjoouX8R5jrZRbqRhE6p7pjEjAqgiKIZ4NE7ZQbedg5U7GxXksGWQ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7281862" cy="4477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7566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solidFill>
                  <a:srgbClr val="0000FF"/>
                </a:solidFill>
              </a:rPr>
              <a:t>Field Test Interpretation</a:t>
            </a:r>
            <a:endParaRPr lang="en-US" sz="3800" dirty="0">
              <a:solidFill>
                <a:srgbClr val="0000FF"/>
              </a:solidFill>
            </a:endParaRPr>
          </a:p>
        </p:txBody>
      </p:sp>
      <p:sp>
        <p:nvSpPr>
          <p:cNvPr id="3" name="Content Placeholder 2"/>
          <p:cNvSpPr>
            <a:spLocks noGrp="1"/>
          </p:cNvSpPr>
          <p:nvPr>
            <p:ph idx="1"/>
          </p:nvPr>
        </p:nvSpPr>
        <p:spPr>
          <a:xfrm>
            <a:off x="457200" y="1600200"/>
            <a:ext cx="8229600" cy="4572000"/>
          </a:xfrm>
        </p:spPr>
        <p:txBody>
          <a:bodyPr>
            <a:noAutofit/>
          </a:bodyPr>
          <a:lstStyle/>
          <a:p>
            <a:r>
              <a:rPr lang="en-US" sz="2200" dirty="0" smtClean="0"/>
              <a:t>Dispatch Phase</a:t>
            </a:r>
          </a:p>
          <a:p>
            <a:pPr lvl="1"/>
            <a:r>
              <a:rPr lang="en-US" sz="2200" dirty="0" smtClean="0"/>
              <a:t>IC makes a decision having effects on the scenario</a:t>
            </a:r>
          </a:p>
          <a:p>
            <a:pPr lvl="1"/>
            <a:r>
              <a:rPr lang="en-US" sz="2200" dirty="0"/>
              <a:t>Human </a:t>
            </a:r>
            <a:r>
              <a:rPr lang="en-US" sz="2200" dirty="0" smtClean="0"/>
              <a:t>Plane: multiple pairings and paths recommended to IC   </a:t>
            </a:r>
          </a:p>
          <a:p>
            <a:pPr lvl="1"/>
            <a:r>
              <a:rPr lang="en-US" sz="2200" dirty="0"/>
              <a:t>Control </a:t>
            </a:r>
            <a:r>
              <a:rPr lang="en-US" sz="2200" dirty="0" smtClean="0"/>
              <a:t>Plane: path selected, responders follow accordingly     </a:t>
            </a:r>
          </a:p>
          <a:p>
            <a:pPr lvl="1"/>
            <a:r>
              <a:rPr lang="en-US" sz="2200" dirty="0"/>
              <a:t>Data </a:t>
            </a:r>
            <a:r>
              <a:rPr lang="en-US" sz="2200" dirty="0" smtClean="0"/>
              <a:t>Plane: incident outcome represented by situation changes </a:t>
            </a:r>
          </a:p>
          <a:p>
            <a:r>
              <a:rPr lang="en-US" sz="2200" dirty="0" smtClean="0"/>
              <a:t>Augmented Annealing Phase</a:t>
            </a:r>
          </a:p>
          <a:p>
            <a:pPr lvl="1"/>
            <a:r>
              <a:rPr lang="en-US" sz="2200" dirty="0" smtClean="0"/>
              <a:t>Data Plane: </a:t>
            </a:r>
            <a:r>
              <a:rPr lang="en-US" sz="2200" dirty="0"/>
              <a:t>u</a:t>
            </a:r>
            <a:r>
              <a:rPr lang="en-US" sz="2200" dirty="0" smtClean="0"/>
              <a:t>pdated disaster scenario changed from previous dispatch phase</a:t>
            </a:r>
            <a:endParaRPr lang="en-US" sz="2200" dirty="0"/>
          </a:p>
          <a:p>
            <a:pPr lvl="1"/>
            <a:r>
              <a:rPr lang="en-US" sz="2200" dirty="0" smtClean="0"/>
              <a:t>Control Plane: shortest path recommendation updated</a:t>
            </a:r>
            <a:endParaRPr lang="en-US" sz="2200" dirty="0"/>
          </a:p>
          <a:p>
            <a:pPr lvl="1"/>
            <a:r>
              <a:rPr lang="en-US" sz="2200" dirty="0" smtClean="0"/>
              <a:t>Human Plane: dashboard recommendations reflect updated scenario</a:t>
            </a:r>
            <a:endParaRPr lang="en-US" sz="2200" dirty="0"/>
          </a:p>
        </p:txBody>
      </p:sp>
      <p:sp>
        <p:nvSpPr>
          <p:cNvPr id="5"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24</a:t>
            </a:fld>
            <a:endParaRPr lang="en-US" dirty="0"/>
          </a:p>
        </p:txBody>
      </p:sp>
      <p:sp>
        <p:nvSpPr>
          <p:cNvPr id="4" name="Footer Placeholder 3"/>
          <p:cNvSpPr>
            <a:spLocks noGrp="1"/>
          </p:cNvSpPr>
          <p:nvPr>
            <p:ph type="ftr" sz="quarter" idx="11"/>
          </p:nvPr>
        </p:nvSpPr>
        <p:spPr/>
        <p:txBody>
          <a:bodyPr/>
          <a:lstStyle/>
          <a:p>
            <a:r>
              <a:rPr lang="en-US" dirty="0"/>
              <a:t>Mobile Cloud 17, San Francisco</a:t>
            </a:r>
          </a:p>
        </p:txBody>
      </p:sp>
    </p:spTree>
    <p:extLst>
      <p:ext uri="{BB962C8B-B14F-4D97-AF65-F5344CB8AC3E}">
        <p14:creationId xmlns:p14="http://schemas.microsoft.com/office/powerpoint/2010/main" val="33953531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FF"/>
                </a:solidFill>
              </a:rPr>
              <a:t>Simulation Methodology</a:t>
            </a:r>
            <a:endParaRPr lang="en-US" dirty="0">
              <a:solidFill>
                <a:srgbClr val="0000FF"/>
              </a:solidFill>
            </a:endParaRPr>
          </a:p>
        </p:txBody>
      </p:sp>
      <p:sp>
        <p:nvSpPr>
          <p:cNvPr id="3" name="Content Placeholder 2"/>
          <p:cNvSpPr>
            <a:spLocks noGrp="1"/>
          </p:cNvSpPr>
          <p:nvPr>
            <p:ph idx="1"/>
          </p:nvPr>
        </p:nvSpPr>
        <p:spPr>
          <a:xfrm>
            <a:off x="601206" y="1293324"/>
            <a:ext cx="8229600" cy="3354876"/>
          </a:xfrm>
        </p:spPr>
        <p:txBody>
          <a:bodyPr>
            <a:normAutofit fontScale="92500" lnSpcReduction="10000"/>
          </a:bodyPr>
          <a:lstStyle/>
          <a:p>
            <a:r>
              <a:rPr lang="en-US" sz="2200" dirty="0" smtClean="0"/>
              <a:t>Simulate response to medical triage scenario</a:t>
            </a:r>
          </a:p>
          <a:p>
            <a:r>
              <a:rPr lang="en-US" sz="2200" dirty="0" smtClean="0"/>
              <a:t>Pair responders to </a:t>
            </a:r>
            <a:r>
              <a:rPr lang="en-US" sz="2200" dirty="0" err="1" smtClean="0"/>
              <a:t>respondees</a:t>
            </a:r>
            <a:r>
              <a:rPr lang="en-US" sz="2200" dirty="0" smtClean="0"/>
              <a:t> to find optimal response </a:t>
            </a:r>
          </a:p>
          <a:p>
            <a:r>
              <a:rPr lang="en-US" sz="2200" dirty="0"/>
              <a:t>Consider two conditions:</a:t>
            </a:r>
          </a:p>
          <a:p>
            <a:pPr lvl="1"/>
            <a:r>
              <a:rPr lang="en-US" sz="2200" dirty="0"/>
              <a:t>Human Selected: IC makes decisions using suggestions of ARA Framework</a:t>
            </a:r>
          </a:p>
          <a:p>
            <a:pPr lvl="1"/>
            <a:r>
              <a:rPr lang="en-US" sz="2200" dirty="0"/>
              <a:t>Random Pairing: IC pairs ”randomly” without additional </a:t>
            </a:r>
            <a:r>
              <a:rPr lang="en-US" sz="2200" dirty="0" smtClean="0"/>
              <a:t>information</a:t>
            </a:r>
          </a:p>
          <a:p>
            <a:r>
              <a:rPr lang="en-US" sz="2200" dirty="0" smtClean="0"/>
              <a:t>Compare quality dimensions responder leverage, timeliness, </a:t>
            </a:r>
            <a:r>
              <a:rPr lang="en-US" sz="2200" dirty="0" err="1" smtClean="0"/>
              <a:t>QoC</a:t>
            </a:r>
            <a:endParaRPr lang="en-US" sz="2200" dirty="0" smtClean="0"/>
          </a:p>
          <a:p>
            <a:r>
              <a:rPr lang="en-US" sz="2200" dirty="0" smtClean="0"/>
              <a:t>Compared across various theater sizes:</a:t>
            </a:r>
          </a:p>
          <a:p>
            <a:pPr lvl="1"/>
            <a:r>
              <a:rPr lang="en-US" sz="1800" dirty="0" smtClean="0"/>
              <a:t>4, 10, 25, 100, 200 </a:t>
            </a:r>
            <a:r>
              <a:rPr lang="en-US" sz="1800" dirty="0" err="1" smtClean="0"/>
              <a:t>respondees</a:t>
            </a:r>
            <a:r>
              <a:rPr lang="en-US" sz="1800" dirty="0" smtClean="0"/>
              <a:t> </a:t>
            </a:r>
          </a:p>
          <a:p>
            <a:pPr lvl="1"/>
            <a:r>
              <a:rPr lang="en-US" sz="1800" dirty="0" smtClean="0"/>
              <a:t>5, 15, 40 responders</a:t>
            </a:r>
          </a:p>
          <a:p>
            <a:pPr lvl="1"/>
            <a:endParaRPr lang="en-US" sz="1800" dirty="0" smtClean="0"/>
          </a:p>
          <a:p>
            <a:pPr lvl="1"/>
            <a:endParaRPr lang="en-US" sz="2200" dirty="0" smtClean="0"/>
          </a:p>
        </p:txBody>
      </p:sp>
      <p:sp>
        <p:nvSpPr>
          <p:cNvPr id="8" name="Footer Placeholder 7"/>
          <p:cNvSpPr>
            <a:spLocks noGrp="1"/>
          </p:cNvSpPr>
          <p:nvPr>
            <p:ph type="ftr" sz="quarter" idx="11"/>
          </p:nvPr>
        </p:nvSpPr>
        <p:spPr/>
        <p:txBody>
          <a:bodyPr/>
          <a:lstStyle/>
          <a:p>
            <a:r>
              <a:rPr lang="en-US" dirty="0"/>
              <a:t>Mobile Cloud 17, San Francisco</a:t>
            </a:r>
          </a:p>
        </p:txBody>
      </p:sp>
      <p:sp>
        <p:nvSpPr>
          <p:cNvPr id="9" name="Slide Number Placeholder 8"/>
          <p:cNvSpPr>
            <a:spLocks noGrp="1"/>
          </p:cNvSpPr>
          <p:nvPr>
            <p:ph type="sldNum" sz="quarter" idx="12"/>
          </p:nvPr>
        </p:nvSpPr>
        <p:spPr/>
        <p:txBody>
          <a:bodyPr/>
          <a:lstStyle/>
          <a:p>
            <a:fld id="{C8E1785F-B056-4206-9881-1F19675A9A39}" type="slidenum">
              <a:rPr lang="en-US" smtClean="0"/>
              <a:t>25</a:t>
            </a:fld>
            <a:endParaRPr lang="en-US"/>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48613"/>
          <a:stretch/>
        </p:blipFill>
        <p:spPr>
          <a:xfrm>
            <a:off x="112510" y="5037875"/>
            <a:ext cx="4356100" cy="1208202"/>
          </a:xfrm>
          <a:prstGeom prst="rect">
            <a:avLst/>
          </a:prstGeom>
        </p:spPr>
      </p:pic>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t="55957"/>
          <a:stretch/>
        </p:blipFill>
        <p:spPr>
          <a:xfrm>
            <a:off x="4459466" y="5105400"/>
            <a:ext cx="4356100" cy="1022350"/>
          </a:xfrm>
          <a:prstGeom prst="rect">
            <a:avLst/>
          </a:prstGeom>
        </p:spPr>
      </p:pic>
    </p:spTree>
    <p:extLst>
      <p:ext uri="{BB962C8B-B14F-4D97-AF65-F5344CB8AC3E}">
        <p14:creationId xmlns:p14="http://schemas.microsoft.com/office/powerpoint/2010/main" val="14886588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FF"/>
                </a:solidFill>
              </a:rPr>
              <a:t>Simulation Visualization</a:t>
            </a:r>
            <a:endParaRPr lang="en-US" dirty="0">
              <a:solidFill>
                <a:srgbClr val="0000FF"/>
              </a:solidFill>
            </a:endParaRPr>
          </a:p>
        </p:txBody>
      </p:sp>
      <p:sp>
        <p:nvSpPr>
          <p:cNvPr id="8" name="Footer Placeholder 7"/>
          <p:cNvSpPr>
            <a:spLocks noGrp="1"/>
          </p:cNvSpPr>
          <p:nvPr>
            <p:ph type="ftr" sz="quarter" idx="11"/>
          </p:nvPr>
        </p:nvSpPr>
        <p:spPr/>
        <p:txBody>
          <a:bodyPr/>
          <a:lstStyle/>
          <a:p>
            <a:r>
              <a:rPr lang="en-US" dirty="0"/>
              <a:t>Mobile Cloud 17, San Francisco</a:t>
            </a:r>
          </a:p>
        </p:txBody>
      </p:sp>
      <p:sp>
        <p:nvSpPr>
          <p:cNvPr id="9" name="Slide Number Placeholder 8"/>
          <p:cNvSpPr>
            <a:spLocks noGrp="1"/>
          </p:cNvSpPr>
          <p:nvPr>
            <p:ph type="sldNum" sz="quarter" idx="12"/>
          </p:nvPr>
        </p:nvSpPr>
        <p:spPr/>
        <p:txBody>
          <a:bodyPr/>
          <a:lstStyle/>
          <a:p>
            <a:fld id="{C8E1785F-B056-4206-9881-1F19675A9A39}" type="slidenum">
              <a:rPr lang="en-US" smtClean="0"/>
              <a:t>26</a:t>
            </a:fld>
            <a:endParaRPr lang="en-US"/>
          </a:p>
        </p:txBody>
      </p:sp>
      <p:pic>
        <p:nvPicPr>
          <p:cNvPr id="5" name="Picture 4"/>
          <p:cNvPicPr>
            <a:picLocks noChangeAspect="1"/>
          </p:cNvPicPr>
          <p:nvPr/>
        </p:nvPicPr>
        <p:blipFill>
          <a:blip r:embed="rId2"/>
          <a:stretch>
            <a:fillRect/>
          </a:stretch>
        </p:blipFill>
        <p:spPr>
          <a:xfrm>
            <a:off x="762000" y="1600200"/>
            <a:ext cx="7772400" cy="4373674"/>
          </a:xfrm>
          <a:prstGeom prst="rect">
            <a:avLst/>
          </a:prstGeom>
        </p:spPr>
      </p:pic>
    </p:spTree>
    <p:extLst>
      <p:ext uri="{BB962C8B-B14F-4D97-AF65-F5344CB8AC3E}">
        <p14:creationId xmlns:p14="http://schemas.microsoft.com/office/powerpoint/2010/main" val="9441915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Results: </a:t>
            </a:r>
            <a:r>
              <a:rPr lang="en-US" dirty="0" smtClean="0">
                <a:solidFill>
                  <a:srgbClr val="0000FF"/>
                </a:solidFill>
              </a:rPr>
              <a:t>Quality Dimensions</a:t>
            </a:r>
            <a:endParaRPr lang="en-US" dirty="0">
              <a:solidFill>
                <a:srgbClr val="0000FF"/>
              </a:solidFill>
            </a:endParaRPr>
          </a:p>
        </p:txBody>
      </p:sp>
      <p:sp>
        <p:nvSpPr>
          <p:cNvPr id="3" name="Content Placeholder 2"/>
          <p:cNvSpPr>
            <a:spLocks noGrp="1"/>
          </p:cNvSpPr>
          <p:nvPr>
            <p:ph idx="1"/>
          </p:nvPr>
        </p:nvSpPr>
        <p:spPr>
          <a:xfrm>
            <a:off x="444674" y="1384235"/>
            <a:ext cx="8229600" cy="1981200"/>
          </a:xfrm>
        </p:spPr>
        <p:txBody>
          <a:bodyPr>
            <a:normAutofit fontScale="70000" lnSpcReduction="20000"/>
          </a:bodyPr>
          <a:lstStyle/>
          <a:p>
            <a:r>
              <a:rPr lang="en-US" dirty="0" smtClean="0"/>
              <a:t>Each </a:t>
            </a:r>
            <a:r>
              <a:rPr lang="en-US" dirty="0"/>
              <a:t>dimension measured on 1-10 scale  </a:t>
            </a:r>
          </a:p>
          <a:p>
            <a:r>
              <a:rPr lang="en-US" dirty="0" smtClean="0"/>
              <a:t>Human selected condition more optimal in each quality dimension</a:t>
            </a:r>
          </a:p>
          <a:p>
            <a:pPr lvl="1"/>
            <a:r>
              <a:rPr lang="en-US" dirty="0" smtClean="0"/>
              <a:t>Timeliness – 19.5% increase </a:t>
            </a:r>
          </a:p>
          <a:p>
            <a:pPr lvl="1"/>
            <a:r>
              <a:rPr lang="en-US" dirty="0" smtClean="0"/>
              <a:t>Responder Leverage – 105.7% increase</a:t>
            </a:r>
          </a:p>
          <a:p>
            <a:pPr lvl="1"/>
            <a:r>
              <a:rPr lang="en-US" dirty="0" err="1" smtClean="0"/>
              <a:t>QoC</a:t>
            </a:r>
            <a:r>
              <a:rPr lang="en-US" dirty="0" smtClean="0"/>
              <a:t> – 30.3% increase</a:t>
            </a:r>
          </a:p>
          <a:p>
            <a:endParaRPr lang="en-US" dirty="0"/>
          </a:p>
        </p:txBody>
      </p:sp>
      <p:sp>
        <p:nvSpPr>
          <p:cNvPr id="4" name="Footer Placeholder 3"/>
          <p:cNvSpPr>
            <a:spLocks noGrp="1"/>
          </p:cNvSpPr>
          <p:nvPr>
            <p:ph type="ftr" sz="quarter" idx="11"/>
          </p:nvPr>
        </p:nvSpPr>
        <p:spPr/>
        <p:txBody>
          <a:bodyPr/>
          <a:lstStyle/>
          <a:p>
            <a:r>
              <a:rPr lang="en-US" dirty="0"/>
              <a:t>Mobile Cloud 17, San Francisco</a:t>
            </a:r>
          </a:p>
        </p:txBody>
      </p:sp>
      <p:sp>
        <p:nvSpPr>
          <p:cNvPr id="6" name="Slide Number Placeholder 5"/>
          <p:cNvSpPr>
            <a:spLocks noGrp="1"/>
          </p:cNvSpPr>
          <p:nvPr>
            <p:ph type="sldNum" sz="quarter" idx="12"/>
          </p:nvPr>
        </p:nvSpPr>
        <p:spPr/>
        <p:txBody>
          <a:bodyPr/>
          <a:lstStyle/>
          <a:p>
            <a:fld id="{C8E1785F-B056-4206-9881-1F19675A9A39}" type="slidenum">
              <a:rPr lang="en-US" smtClean="0"/>
              <a:t>27</a:t>
            </a:fld>
            <a:endParaRPr lang="en-US"/>
          </a:p>
        </p:txBody>
      </p:sp>
      <p:pic>
        <p:nvPicPr>
          <p:cNvPr id="7" name="Picture 6"/>
          <p:cNvPicPr>
            <a:picLocks noChangeAspect="1"/>
          </p:cNvPicPr>
          <p:nvPr/>
        </p:nvPicPr>
        <p:blipFill>
          <a:blip r:embed="rId2"/>
          <a:stretch>
            <a:fillRect/>
          </a:stretch>
        </p:blipFill>
        <p:spPr>
          <a:xfrm>
            <a:off x="1371600" y="2940242"/>
            <a:ext cx="6374965" cy="3386990"/>
          </a:xfrm>
          <a:prstGeom prst="rect">
            <a:avLst/>
          </a:prstGeom>
        </p:spPr>
      </p:pic>
    </p:spTree>
    <p:extLst>
      <p:ext uri="{BB962C8B-B14F-4D97-AF65-F5344CB8AC3E}">
        <p14:creationId xmlns:p14="http://schemas.microsoft.com/office/powerpoint/2010/main" val="39283446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7781" t="13710" r="17005" b="5573"/>
          <a:stretch/>
        </p:blipFill>
        <p:spPr>
          <a:xfrm>
            <a:off x="2133600" y="3661709"/>
            <a:ext cx="4572000" cy="2758965"/>
          </a:xfrm>
          <a:prstGeom prst="rect">
            <a:avLst/>
          </a:prstGeom>
        </p:spPr>
      </p:pic>
      <p:sp>
        <p:nvSpPr>
          <p:cNvPr id="2" name="Title 1"/>
          <p:cNvSpPr>
            <a:spLocks noGrp="1"/>
          </p:cNvSpPr>
          <p:nvPr>
            <p:ph type="title"/>
          </p:nvPr>
        </p:nvSpPr>
        <p:spPr/>
        <p:txBody>
          <a:bodyPr/>
          <a:lstStyle/>
          <a:p>
            <a:r>
              <a:rPr lang="en-US" dirty="0">
                <a:solidFill>
                  <a:srgbClr val="0000FF"/>
                </a:solidFill>
              </a:rPr>
              <a:t>Results: </a:t>
            </a:r>
            <a:r>
              <a:rPr lang="en-US" dirty="0" smtClean="0">
                <a:solidFill>
                  <a:srgbClr val="0000FF"/>
                </a:solidFill>
              </a:rPr>
              <a:t>Training Overhead</a:t>
            </a:r>
            <a:endParaRPr lang="en-US" dirty="0">
              <a:solidFill>
                <a:srgbClr val="0000FF"/>
              </a:solidFill>
            </a:endParaRPr>
          </a:p>
        </p:txBody>
      </p:sp>
      <p:sp>
        <p:nvSpPr>
          <p:cNvPr id="3" name="Content Placeholder 2"/>
          <p:cNvSpPr>
            <a:spLocks noGrp="1"/>
          </p:cNvSpPr>
          <p:nvPr>
            <p:ph idx="1"/>
          </p:nvPr>
        </p:nvSpPr>
        <p:spPr>
          <a:xfrm>
            <a:off x="457200" y="1371600"/>
            <a:ext cx="8077200" cy="1546608"/>
          </a:xfrm>
        </p:spPr>
        <p:txBody>
          <a:bodyPr>
            <a:noAutofit/>
          </a:bodyPr>
          <a:lstStyle/>
          <a:p>
            <a:r>
              <a:rPr lang="en-US" sz="2000" dirty="0" smtClean="0"/>
              <a:t>Training Overhead: Calculated by average seconds model takes to run per I-R cycle under human selected condition</a:t>
            </a:r>
          </a:p>
          <a:p>
            <a:pPr lvl="1"/>
            <a:r>
              <a:rPr lang="en-US" sz="1600" dirty="0" smtClean="0"/>
              <a:t>Generate suggestions, present to incident commander, update weights</a:t>
            </a:r>
          </a:p>
          <a:p>
            <a:r>
              <a:rPr lang="en-US" sz="2000" dirty="0" smtClean="0"/>
              <a:t>Compare training time in seconds as function of different incident sizes</a:t>
            </a:r>
          </a:p>
          <a:p>
            <a:r>
              <a:rPr lang="en-US" sz="2000" dirty="0" smtClean="0"/>
              <a:t>55.8% increase in overhead for largest triage theater</a:t>
            </a:r>
          </a:p>
          <a:p>
            <a:pPr marL="0" indent="0">
              <a:buNone/>
            </a:pPr>
            <a:r>
              <a:rPr lang="en-US" sz="2000" dirty="0" smtClean="0"/>
              <a:t>	- </a:t>
            </a:r>
            <a:r>
              <a:rPr lang="en-US" sz="1600" dirty="0" smtClean="0"/>
              <a:t>(200 </a:t>
            </a:r>
            <a:r>
              <a:rPr lang="en-US" sz="1600" dirty="0"/>
              <a:t>patients, 40 responders) vs (200 patients, 5 </a:t>
            </a:r>
            <a:r>
              <a:rPr lang="en-US" sz="1600" dirty="0" smtClean="0"/>
              <a:t>responders)</a:t>
            </a:r>
            <a:endParaRPr lang="en-US" sz="2000" dirty="0" smtClean="0"/>
          </a:p>
          <a:p>
            <a:r>
              <a:rPr lang="en-US" sz="2000" dirty="0" smtClean="0"/>
              <a:t>EMS </a:t>
            </a:r>
            <a:r>
              <a:rPr lang="en-US" sz="2000" dirty="0"/>
              <a:t>professionals </a:t>
            </a:r>
            <a:r>
              <a:rPr lang="en-US" sz="2000" dirty="0" smtClean="0"/>
              <a:t>categorize </a:t>
            </a:r>
            <a:r>
              <a:rPr lang="en-US" sz="2000" dirty="0"/>
              <a:t>25 patients as large incident size </a:t>
            </a:r>
            <a:r>
              <a:rPr lang="en-US" sz="2000" dirty="0" smtClean="0"/>
              <a:t>threshold</a:t>
            </a:r>
          </a:p>
          <a:p>
            <a:endParaRPr lang="en-US" sz="2000" dirty="0" smtClean="0"/>
          </a:p>
          <a:p>
            <a:endParaRPr lang="en-US" sz="2000" dirty="0"/>
          </a:p>
        </p:txBody>
      </p:sp>
      <p:sp>
        <p:nvSpPr>
          <p:cNvPr id="4" name="Footer Placeholder 3"/>
          <p:cNvSpPr>
            <a:spLocks noGrp="1"/>
          </p:cNvSpPr>
          <p:nvPr>
            <p:ph type="ftr" sz="quarter" idx="11"/>
          </p:nvPr>
        </p:nvSpPr>
        <p:spPr/>
        <p:txBody>
          <a:bodyPr/>
          <a:lstStyle/>
          <a:p>
            <a:r>
              <a:rPr lang="en-US" dirty="0"/>
              <a:t>Mobile Cloud 17, San Francisco</a:t>
            </a:r>
          </a:p>
        </p:txBody>
      </p:sp>
      <p:sp>
        <p:nvSpPr>
          <p:cNvPr id="6" name="Slide Number Placeholder 5"/>
          <p:cNvSpPr>
            <a:spLocks noGrp="1"/>
          </p:cNvSpPr>
          <p:nvPr>
            <p:ph type="sldNum" sz="quarter" idx="12"/>
          </p:nvPr>
        </p:nvSpPr>
        <p:spPr/>
        <p:txBody>
          <a:bodyPr/>
          <a:lstStyle/>
          <a:p>
            <a:fld id="{C8E1785F-B056-4206-9881-1F19675A9A39}" type="slidenum">
              <a:rPr lang="en-US" smtClean="0"/>
              <a:t>28</a:t>
            </a:fld>
            <a:endParaRPr lang="en-US"/>
          </a:p>
        </p:txBody>
      </p:sp>
    </p:spTree>
    <p:extLst>
      <p:ext uri="{BB962C8B-B14F-4D97-AF65-F5344CB8AC3E}">
        <p14:creationId xmlns:p14="http://schemas.microsoft.com/office/powerpoint/2010/main" val="9742409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Conclusions</a:t>
            </a:r>
            <a:endParaRPr lang="en-US" dirty="0">
              <a:solidFill>
                <a:srgbClr val="0000FF"/>
              </a:solidFill>
            </a:endParaRPr>
          </a:p>
        </p:txBody>
      </p:sp>
      <p:sp>
        <p:nvSpPr>
          <p:cNvPr id="3" name="Content Placeholder 2"/>
          <p:cNvSpPr>
            <a:spLocks noGrp="1"/>
          </p:cNvSpPr>
          <p:nvPr>
            <p:ph idx="1"/>
          </p:nvPr>
        </p:nvSpPr>
        <p:spPr>
          <a:xfrm>
            <a:off x="457200" y="1371600"/>
            <a:ext cx="8229600" cy="4953000"/>
          </a:xfrm>
        </p:spPr>
        <p:txBody>
          <a:bodyPr>
            <a:noAutofit/>
          </a:bodyPr>
          <a:lstStyle/>
          <a:p>
            <a:r>
              <a:rPr lang="en-US" sz="2400" dirty="0" smtClean="0"/>
              <a:t>Human selected pairings using ARA improves response across quality dimensions</a:t>
            </a:r>
          </a:p>
          <a:p>
            <a:r>
              <a:rPr lang="en-US" sz="2400" dirty="0" smtClean="0"/>
              <a:t>Defining optimization scheme allows for objective analysis of response performance</a:t>
            </a:r>
          </a:p>
          <a:p>
            <a:r>
              <a:rPr lang="en-US" sz="2400" dirty="0" smtClean="0"/>
              <a:t>Using ICN as a research angle for optimizing disaster response is valid</a:t>
            </a:r>
          </a:p>
          <a:p>
            <a:r>
              <a:rPr lang="en-US" sz="2400" dirty="0" smtClean="0"/>
              <a:t>ARA incurs a lot of overhead in large theatres</a:t>
            </a:r>
          </a:p>
          <a:p>
            <a:pPr lvl="1"/>
            <a:r>
              <a:rPr lang="en-US" sz="2000" dirty="0" smtClean="0"/>
              <a:t>Not an issue in small and moderate conditions</a:t>
            </a:r>
          </a:p>
        </p:txBody>
      </p:sp>
      <p:sp>
        <p:nvSpPr>
          <p:cNvPr id="4" name="Slide Number Placeholder 3"/>
          <p:cNvSpPr>
            <a:spLocks noGrp="1"/>
          </p:cNvSpPr>
          <p:nvPr>
            <p:ph type="sldNum" sz="quarter" idx="12"/>
          </p:nvPr>
        </p:nvSpPr>
        <p:spPr/>
        <p:txBody>
          <a:bodyPr/>
          <a:lstStyle/>
          <a:p>
            <a:fld id="{C8E1785F-B056-4206-9881-1F19675A9A39}" type="slidenum">
              <a:rPr lang="en-US" smtClean="0"/>
              <a:t>29</a:t>
            </a:fld>
            <a:endParaRPr lang="en-US"/>
          </a:p>
        </p:txBody>
      </p:sp>
      <p:sp>
        <p:nvSpPr>
          <p:cNvPr id="5" name="Footer Placeholder 4"/>
          <p:cNvSpPr>
            <a:spLocks noGrp="1"/>
          </p:cNvSpPr>
          <p:nvPr>
            <p:ph type="ftr" sz="quarter" idx="11"/>
          </p:nvPr>
        </p:nvSpPr>
        <p:spPr/>
        <p:txBody>
          <a:bodyPr/>
          <a:lstStyle/>
          <a:p>
            <a:r>
              <a:rPr lang="en-US" dirty="0"/>
              <a:t>Mobile Cloud 17, San Francisco</a:t>
            </a:r>
          </a:p>
        </p:txBody>
      </p:sp>
    </p:spTree>
    <p:extLst>
      <p:ext uri="{BB962C8B-B14F-4D97-AF65-F5344CB8AC3E}">
        <p14:creationId xmlns:p14="http://schemas.microsoft.com/office/powerpoint/2010/main" val="835165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FF"/>
                </a:solidFill>
              </a:rPr>
              <a:t>Disaster Situations are Frequent</a:t>
            </a:r>
            <a:endParaRPr lang="en-US" dirty="0">
              <a:solidFill>
                <a:srgbClr val="0000FF"/>
              </a:solidFill>
            </a:endParaRPr>
          </a:p>
        </p:txBody>
      </p:sp>
      <p:sp>
        <p:nvSpPr>
          <p:cNvPr id="4" name="Footer Placeholder 3"/>
          <p:cNvSpPr>
            <a:spLocks noGrp="1"/>
          </p:cNvSpPr>
          <p:nvPr>
            <p:ph type="ftr" sz="quarter" idx="11"/>
          </p:nvPr>
        </p:nvSpPr>
        <p:spPr/>
        <p:txBody>
          <a:bodyPr/>
          <a:lstStyle/>
          <a:p>
            <a:r>
              <a:rPr lang="en-US" dirty="0"/>
              <a:t>Mobile Cloud </a:t>
            </a:r>
            <a:r>
              <a:rPr lang="en-US" dirty="0" smtClean="0"/>
              <a:t>2017</a:t>
            </a:r>
            <a:r>
              <a:rPr lang="en-US" dirty="0"/>
              <a:t>, San Francisco</a:t>
            </a:r>
          </a:p>
        </p:txBody>
      </p:sp>
      <p:sp>
        <p:nvSpPr>
          <p:cNvPr id="5" name="Slide Number Placeholder 4"/>
          <p:cNvSpPr>
            <a:spLocks noGrp="1"/>
          </p:cNvSpPr>
          <p:nvPr>
            <p:ph type="sldNum" sz="quarter" idx="12"/>
          </p:nvPr>
        </p:nvSpPr>
        <p:spPr/>
        <p:txBody>
          <a:bodyPr/>
          <a:lstStyle/>
          <a:p>
            <a:fld id="{C8E1785F-B056-4206-9881-1F19675A9A39}" type="slidenum">
              <a:rPr lang="en-US" smtClean="0"/>
              <a:t>3</a:t>
            </a:fld>
            <a:endParaRPr lang="en-US"/>
          </a:p>
        </p:txBody>
      </p:sp>
      <p:pic>
        <p:nvPicPr>
          <p:cNvPr id="7" name="Picture 6"/>
          <p:cNvPicPr>
            <a:picLocks noChangeAspect="1"/>
          </p:cNvPicPr>
          <p:nvPr/>
        </p:nvPicPr>
        <p:blipFill>
          <a:blip r:embed="rId3"/>
          <a:stretch>
            <a:fillRect/>
          </a:stretch>
        </p:blipFill>
        <p:spPr>
          <a:xfrm>
            <a:off x="457200" y="2497562"/>
            <a:ext cx="8229600" cy="3526972"/>
          </a:xfrm>
          <a:prstGeom prst="rect">
            <a:avLst/>
          </a:prstGeom>
        </p:spPr>
      </p:pic>
      <p:sp>
        <p:nvSpPr>
          <p:cNvPr id="8" name="Rectangle 7"/>
          <p:cNvSpPr/>
          <p:nvPr/>
        </p:nvSpPr>
        <p:spPr>
          <a:xfrm>
            <a:off x="2173523" y="6048035"/>
            <a:ext cx="4796954" cy="307777"/>
          </a:xfrm>
          <a:prstGeom prst="rect">
            <a:avLst/>
          </a:prstGeom>
        </p:spPr>
        <p:txBody>
          <a:bodyPr wrap="none">
            <a:spAutoFit/>
          </a:bodyPr>
          <a:lstStyle/>
          <a:p>
            <a:r>
              <a:rPr lang="en-US" sz="1400" dirty="0" smtClean="0"/>
              <a:t>Center for Infrastructure Protection &amp; </a:t>
            </a:r>
            <a:r>
              <a:rPr lang="en-US" sz="1400" smtClean="0"/>
              <a:t>Homeland Security, 2016</a:t>
            </a:r>
            <a:endParaRPr lang="en-US" sz="1400" dirty="0"/>
          </a:p>
        </p:txBody>
      </p:sp>
      <p:sp>
        <p:nvSpPr>
          <p:cNvPr id="9" name="TextBox 8"/>
          <p:cNvSpPr txBox="1"/>
          <p:nvPr/>
        </p:nvSpPr>
        <p:spPr>
          <a:xfrm>
            <a:off x="1551109" y="1981080"/>
            <a:ext cx="6041782" cy="369332"/>
          </a:xfrm>
          <a:prstGeom prst="rect">
            <a:avLst/>
          </a:prstGeom>
          <a:noFill/>
        </p:spPr>
        <p:txBody>
          <a:bodyPr wrap="none" rtlCol="0">
            <a:spAutoFit/>
          </a:bodyPr>
          <a:lstStyle/>
          <a:p>
            <a:r>
              <a:rPr lang="en-US" dirty="0" smtClean="0"/>
              <a:t>Number of Disasters in the United States Each Year, 1980-2015</a:t>
            </a:r>
            <a:endParaRPr lang="en-US" dirty="0"/>
          </a:p>
        </p:txBody>
      </p:sp>
    </p:spTree>
    <p:extLst>
      <p:ext uri="{BB962C8B-B14F-4D97-AF65-F5344CB8AC3E}">
        <p14:creationId xmlns:p14="http://schemas.microsoft.com/office/powerpoint/2010/main" val="14360070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Future Work</a:t>
            </a:r>
            <a:endParaRPr lang="en-US" dirty="0">
              <a:solidFill>
                <a:srgbClr val="0000FF"/>
              </a:solidFill>
            </a:endParaRPr>
          </a:p>
        </p:txBody>
      </p:sp>
      <p:sp>
        <p:nvSpPr>
          <p:cNvPr id="3" name="Content Placeholder 2"/>
          <p:cNvSpPr>
            <a:spLocks noGrp="1"/>
          </p:cNvSpPr>
          <p:nvPr>
            <p:ph idx="1"/>
          </p:nvPr>
        </p:nvSpPr>
        <p:spPr>
          <a:xfrm>
            <a:off x="457200" y="1371600"/>
            <a:ext cx="8229600" cy="4953000"/>
          </a:xfrm>
        </p:spPr>
        <p:txBody>
          <a:bodyPr>
            <a:noAutofit/>
          </a:bodyPr>
          <a:lstStyle/>
          <a:p>
            <a:pPr marL="342900" lvl="1" indent="-342900">
              <a:buFont typeface="Arial" pitchFamily="34" charset="0"/>
              <a:buChar char="•"/>
            </a:pPr>
            <a:r>
              <a:rPr lang="en-US" sz="2400" dirty="0" smtClean="0"/>
              <a:t>Conduct more live testing of ARA with first responders to fine-tune dispatch and annealing phases</a:t>
            </a:r>
          </a:p>
          <a:p>
            <a:r>
              <a:rPr lang="en-US" sz="2400" dirty="0" smtClean="0"/>
              <a:t>Training overhead: find methods of adjusting for training overhead in large response theatres</a:t>
            </a:r>
          </a:p>
          <a:p>
            <a:r>
              <a:rPr lang="en-US" sz="2400" dirty="0" smtClean="0"/>
              <a:t>Refine ICN model of interpreting disaster </a:t>
            </a:r>
            <a:r>
              <a:rPr lang="en-US" sz="2400" dirty="0" smtClean="0"/>
              <a:t>response</a:t>
            </a:r>
          </a:p>
          <a:p>
            <a:r>
              <a:rPr lang="en-US" sz="2400" dirty="0" smtClean="0"/>
              <a:t>Apply model to parallel I-R cycles</a:t>
            </a:r>
            <a:endParaRPr lang="en-US" sz="2400" dirty="0" smtClean="0"/>
          </a:p>
        </p:txBody>
      </p:sp>
      <p:sp>
        <p:nvSpPr>
          <p:cNvPr id="4" name="Slide Number Placeholder 3"/>
          <p:cNvSpPr>
            <a:spLocks noGrp="1"/>
          </p:cNvSpPr>
          <p:nvPr>
            <p:ph type="sldNum" sz="quarter" idx="12"/>
          </p:nvPr>
        </p:nvSpPr>
        <p:spPr/>
        <p:txBody>
          <a:bodyPr/>
          <a:lstStyle/>
          <a:p>
            <a:fld id="{C8E1785F-B056-4206-9881-1F19675A9A39}" type="slidenum">
              <a:rPr lang="en-US" smtClean="0"/>
              <a:t>30</a:t>
            </a:fld>
            <a:endParaRPr lang="en-US"/>
          </a:p>
        </p:txBody>
      </p:sp>
      <p:sp>
        <p:nvSpPr>
          <p:cNvPr id="5" name="Footer Placeholder 4"/>
          <p:cNvSpPr>
            <a:spLocks noGrp="1"/>
          </p:cNvSpPr>
          <p:nvPr>
            <p:ph type="ftr" sz="quarter" idx="11"/>
          </p:nvPr>
        </p:nvSpPr>
        <p:spPr/>
        <p:txBody>
          <a:bodyPr/>
          <a:lstStyle/>
          <a:p>
            <a:r>
              <a:rPr lang="en-US" dirty="0"/>
              <a:t>Mobile Cloud 17, San Francisco</a:t>
            </a:r>
          </a:p>
        </p:txBody>
      </p:sp>
    </p:spTree>
    <p:extLst>
      <p:ext uri="{BB962C8B-B14F-4D97-AF65-F5344CB8AC3E}">
        <p14:creationId xmlns:p14="http://schemas.microsoft.com/office/powerpoint/2010/main" val="416031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31</a:t>
            </a:fld>
            <a:endParaRPr lang="en-US" dirty="0"/>
          </a:p>
        </p:txBody>
      </p:sp>
      <p:sp>
        <p:nvSpPr>
          <p:cNvPr id="7" name="Title 1"/>
          <p:cNvSpPr txBox="1">
            <a:spLocks/>
          </p:cNvSpPr>
          <p:nvPr/>
        </p:nvSpPr>
        <p:spPr>
          <a:xfrm>
            <a:off x="457200" y="152400"/>
            <a:ext cx="8229600" cy="1981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00FF"/>
                </a:solidFill>
              </a:rPr>
              <a:t>Special Thanks To:</a:t>
            </a:r>
          </a:p>
        </p:txBody>
      </p:sp>
      <p:sp>
        <p:nvSpPr>
          <p:cNvPr id="3" name="Footer Placeholder 2"/>
          <p:cNvSpPr>
            <a:spLocks noGrp="1"/>
          </p:cNvSpPr>
          <p:nvPr>
            <p:ph type="ftr" sz="quarter" idx="11"/>
          </p:nvPr>
        </p:nvSpPr>
        <p:spPr/>
        <p:txBody>
          <a:bodyPr/>
          <a:lstStyle/>
          <a:p>
            <a:r>
              <a:rPr lang="en-US" dirty="0"/>
              <a:t>Mobile Cloud 17, San Francisco</a:t>
            </a:r>
          </a:p>
        </p:txBody>
      </p:sp>
      <p:sp>
        <p:nvSpPr>
          <p:cNvPr id="11" name="TextBox 10"/>
          <p:cNvSpPr txBox="1"/>
          <p:nvPr/>
        </p:nvSpPr>
        <p:spPr>
          <a:xfrm>
            <a:off x="597033" y="2180480"/>
            <a:ext cx="7949932" cy="3108543"/>
          </a:xfrm>
          <a:prstGeom prst="rect">
            <a:avLst/>
          </a:prstGeom>
          <a:noFill/>
        </p:spPr>
        <p:txBody>
          <a:bodyPr wrap="none" rtlCol="0">
            <a:spAutoFit/>
          </a:bodyPr>
          <a:lstStyle/>
          <a:p>
            <a:pPr algn="ctr"/>
            <a:r>
              <a:rPr lang="en-US" sz="2800" dirty="0"/>
              <a:t>Sal </a:t>
            </a:r>
            <a:r>
              <a:rPr lang="en-US" sz="2800" dirty="0" smtClean="0"/>
              <a:t>Ahmad, University of Missouri School of Medicine</a:t>
            </a:r>
          </a:p>
          <a:p>
            <a:pPr algn="ctr"/>
            <a:r>
              <a:rPr lang="en-US" sz="2800" dirty="0" smtClean="0"/>
              <a:t>Kendall Park, University of Missouri </a:t>
            </a:r>
          </a:p>
          <a:p>
            <a:pPr algn="ctr"/>
            <a:r>
              <a:rPr lang="en-US" sz="2800" dirty="0" smtClean="0"/>
              <a:t>Dave Webber, Missouri Task Force One</a:t>
            </a:r>
          </a:p>
          <a:p>
            <a:pPr algn="ctr"/>
            <a:r>
              <a:rPr lang="en-US" sz="2800" dirty="0" smtClean="0"/>
              <a:t>John Gillis, University of Missouri</a:t>
            </a:r>
          </a:p>
          <a:p>
            <a:pPr algn="ctr"/>
            <a:r>
              <a:rPr lang="en-US" sz="2800" dirty="0" smtClean="0"/>
              <a:t>Kourtney </a:t>
            </a:r>
            <a:r>
              <a:rPr lang="en-US" sz="2800" dirty="0" err="1" smtClean="0"/>
              <a:t>Meiss</a:t>
            </a:r>
            <a:r>
              <a:rPr lang="en-US" sz="2800" dirty="0" smtClean="0"/>
              <a:t>, Wofford College</a:t>
            </a:r>
          </a:p>
          <a:p>
            <a:pPr algn="ctr"/>
            <a:r>
              <a:rPr lang="en-US" sz="2800" dirty="0" err="1" smtClean="0"/>
              <a:t>Ev</a:t>
            </a:r>
            <a:r>
              <a:rPr lang="en-US" sz="2800" dirty="0" smtClean="0"/>
              <a:t> Chang, Vassar College</a:t>
            </a:r>
          </a:p>
          <a:p>
            <a:pPr algn="ctr"/>
            <a:r>
              <a:rPr lang="en-US" sz="2800" dirty="0" smtClean="0"/>
              <a:t>Josiah </a:t>
            </a:r>
            <a:r>
              <a:rPr lang="en-US" sz="2800" dirty="0" err="1" smtClean="0"/>
              <a:t>Burchard</a:t>
            </a:r>
            <a:r>
              <a:rPr lang="en-US" sz="2800" dirty="0" smtClean="0"/>
              <a:t>, Missouri State</a:t>
            </a:r>
          </a:p>
        </p:txBody>
      </p:sp>
    </p:spTree>
    <p:extLst>
      <p:ext uri="{BB962C8B-B14F-4D97-AF65-F5344CB8AC3E}">
        <p14:creationId xmlns:p14="http://schemas.microsoft.com/office/powerpoint/2010/main" val="32503727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953000"/>
            <a:ext cx="3352800" cy="381000"/>
          </a:xfrm>
        </p:spPr>
        <p:txBody>
          <a:bodyPr>
            <a:normAutofit fontScale="90000"/>
          </a:bodyPr>
          <a:lstStyle/>
          <a:p>
            <a:r>
              <a:rPr lang="en-US" sz="3200" dirty="0" smtClean="0"/>
              <a:t>Acknowledgements:</a:t>
            </a:r>
            <a:endParaRPr lang="en-US" sz="3200" dirty="0"/>
          </a:p>
        </p:txBody>
      </p:sp>
      <p:sp>
        <p:nvSpPr>
          <p:cNvPr id="5" name="TextBox 4"/>
          <p:cNvSpPr txBox="1"/>
          <p:nvPr/>
        </p:nvSpPr>
        <p:spPr>
          <a:xfrm>
            <a:off x="609600" y="5334000"/>
            <a:ext cx="8229600" cy="1077218"/>
          </a:xfrm>
          <a:prstGeom prst="rect">
            <a:avLst/>
          </a:prstGeom>
          <a:noFill/>
        </p:spPr>
        <p:txBody>
          <a:bodyPr wrap="square" rtlCol="0">
            <a:spAutoFit/>
          </a:bodyPr>
          <a:lstStyle/>
          <a:p>
            <a:r>
              <a:rPr lang="en-US" sz="1600" dirty="0"/>
              <a:t>This material is based upon work supported by the National Science Foundation under Award Number: CNS-1359125 and Coulter Foundation. Any opinions, findings, and conclusions or recommendations expressed in this publication are those of the author(s) and do not necessarily reflect the views of the National Science Foundation or Coulter Foundation.</a:t>
            </a:r>
            <a:endParaRPr lang="en-US" sz="1600" i="1" dirty="0"/>
          </a:p>
        </p:txBody>
      </p:sp>
      <p:sp>
        <p:nvSpPr>
          <p:cNvPr id="6"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32</a:t>
            </a:fld>
            <a:endParaRPr lang="en-US" dirty="0"/>
          </a:p>
        </p:txBody>
      </p:sp>
      <p:sp>
        <p:nvSpPr>
          <p:cNvPr id="7" name="Title 1"/>
          <p:cNvSpPr txBox="1">
            <a:spLocks/>
          </p:cNvSpPr>
          <p:nvPr/>
        </p:nvSpPr>
        <p:spPr>
          <a:xfrm>
            <a:off x="533400" y="1905000"/>
            <a:ext cx="8229600" cy="19812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00FF"/>
                </a:solidFill>
              </a:rPr>
              <a:t>Thank You!</a:t>
            </a:r>
            <a:br>
              <a:rPr lang="en-US" dirty="0" smtClean="0">
                <a:solidFill>
                  <a:srgbClr val="0000FF"/>
                </a:solidFill>
              </a:rPr>
            </a:br>
            <a:r>
              <a:rPr lang="en-US" dirty="0" smtClean="0">
                <a:solidFill>
                  <a:srgbClr val="0000FF"/>
                </a:solidFill>
              </a:rPr>
              <a:t/>
            </a:r>
            <a:br>
              <a:rPr lang="en-US" dirty="0" smtClean="0">
                <a:solidFill>
                  <a:srgbClr val="0000FF"/>
                </a:solidFill>
              </a:rPr>
            </a:br>
            <a:r>
              <a:rPr lang="en-US" dirty="0" smtClean="0">
                <a:solidFill>
                  <a:srgbClr val="0000FF"/>
                </a:solidFill>
              </a:rPr>
              <a:t>Questions?</a:t>
            </a:r>
            <a:endParaRPr lang="en-US" dirty="0">
              <a:solidFill>
                <a:srgbClr val="0000FF"/>
              </a:solidFill>
            </a:endParaRPr>
          </a:p>
        </p:txBody>
      </p:sp>
      <p:sp>
        <p:nvSpPr>
          <p:cNvPr id="3" name="Footer Placeholder 2"/>
          <p:cNvSpPr>
            <a:spLocks noGrp="1"/>
          </p:cNvSpPr>
          <p:nvPr>
            <p:ph type="ftr" sz="quarter" idx="11"/>
          </p:nvPr>
        </p:nvSpPr>
        <p:spPr/>
        <p:txBody>
          <a:bodyPr/>
          <a:lstStyle/>
          <a:p>
            <a:r>
              <a:rPr lang="en-US" dirty="0"/>
              <a:t>Mobile Cloud 17, San Francisco</a:t>
            </a:r>
          </a:p>
        </p:txBody>
      </p:sp>
    </p:spTree>
    <p:extLst>
      <p:ext uri="{BB962C8B-B14F-4D97-AF65-F5344CB8AC3E}">
        <p14:creationId xmlns:p14="http://schemas.microsoft.com/office/powerpoint/2010/main" val="372330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800" dirty="0" smtClean="0">
                <a:solidFill>
                  <a:srgbClr val="0000FF"/>
                </a:solidFill>
              </a:rPr>
              <a:t>The Importance of Early Decisions</a:t>
            </a:r>
            <a:endParaRPr lang="en-US" sz="3800" dirty="0">
              <a:solidFill>
                <a:srgbClr val="0000FF"/>
              </a:solidFill>
            </a:endParaRPr>
          </a:p>
        </p:txBody>
      </p:sp>
      <p:sp>
        <p:nvSpPr>
          <p:cNvPr id="14"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4</a:t>
            </a:fld>
            <a:endParaRPr lang="en-US" dirty="0"/>
          </a:p>
        </p:txBody>
      </p:sp>
      <p:sp>
        <p:nvSpPr>
          <p:cNvPr id="11" name="Rectangle 10"/>
          <p:cNvSpPr/>
          <p:nvPr/>
        </p:nvSpPr>
        <p:spPr>
          <a:xfrm>
            <a:off x="1899602" y="6168876"/>
            <a:ext cx="5344796" cy="307777"/>
          </a:xfrm>
          <a:prstGeom prst="rect">
            <a:avLst/>
          </a:prstGeom>
        </p:spPr>
        <p:txBody>
          <a:bodyPr wrap="none">
            <a:spAutoFit/>
          </a:bodyPr>
          <a:lstStyle/>
          <a:p>
            <a:r>
              <a:rPr lang="en-US" sz="1400" dirty="0"/>
              <a:t>Department of Community Safety, Queensland Govt. &amp; UNOCHA, 2011</a:t>
            </a:r>
          </a:p>
        </p:txBody>
      </p:sp>
      <p:sp>
        <p:nvSpPr>
          <p:cNvPr id="3" name="Footer Placeholder 2"/>
          <p:cNvSpPr>
            <a:spLocks noGrp="1"/>
          </p:cNvSpPr>
          <p:nvPr>
            <p:ph type="ftr" sz="quarter" idx="11"/>
          </p:nvPr>
        </p:nvSpPr>
        <p:spPr/>
        <p:txBody>
          <a:bodyPr/>
          <a:lstStyle/>
          <a:p>
            <a:r>
              <a:rPr lang="en-US" dirty="0"/>
              <a:t>Mobile Cloud </a:t>
            </a:r>
            <a:r>
              <a:rPr lang="en-US" dirty="0" smtClean="0"/>
              <a:t>2017</a:t>
            </a:r>
            <a:r>
              <a:rPr lang="en-US" dirty="0"/>
              <a:t>, San Francisco</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t="1302" r="888" b="3170"/>
          <a:stretch/>
        </p:blipFill>
        <p:spPr>
          <a:xfrm>
            <a:off x="4800599" y="3538979"/>
            <a:ext cx="3886201" cy="2514601"/>
          </a:xfrm>
          <a:ln>
            <a:solidFill>
              <a:schemeClr val="tx1"/>
            </a:solidFill>
          </a:ln>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049" t="365" r="-160" b="2805"/>
          <a:stretch/>
        </p:blipFill>
        <p:spPr>
          <a:xfrm>
            <a:off x="457200" y="3538980"/>
            <a:ext cx="3810000" cy="2524924"/>
          </a:xfrm>
          <a:prstGeom prst="rect">
            <a:avLst/>
          </a:prstGeom>
          <a:ln>
            <a:solidFill>
              <a:schemeClr val="tx1"/>
            </a:solidFill>
          </a:ln>
        </p:spPr>
      </p:pic>
      <p:sp>
        <p:nvSpPr>
          <p:cNvPr id="9" name="TextBox 8"/>
          <p:cNvSpPr txBox="1"/>
          <p:nvPr/>
        </p:nvSpPr>
        <p:spPr>
          <a:xfrm>
            <a:off x="853325" y="3002962"/>
            <a:ext cx="3017749" cy="369332"/>
          </a:xfrm>
          <a:prstGeom prst="rect">
            <a:avLst/>
          </a:prstGeom>
          <a:noFill/>
        </p:spPr>
        <p:txBody>
          <a:bodyPr wrap="none" rtlCol="0">
            <a:spAutoFit/>
          </a:bodyPr>
          <a:lstStyle/>
          <a:p>
            <a:r>
              <a:rPr lang="en-US" dirty="0" smtClean="0"/>
              <a:t>Current Disaster Management</a:t>
            </a:r>
            <a:endParaRPr lang="en-US" dirty="0"/>
          </a:p>
        </p:txBody>
      </p:sp>
      <p:sp>
        <p:nvSpPr>
          <p:cNvPr id="16" name="TextBox 15"/>
          <p:cNvSpPr txBox="1"/>
          <p:nvPr/>
        </p:nvSpPr>
        <p:spPr>
          <a:xfrm>
            <a:off x="5477237" y="3002962"/>
            <a:ext cx="2761525" cy="369332"/>
          </a:xfrm>
          <a:prstGeom prst="rect">
            <a:avLst/>
          </a:prstGeom>
          <a:noFill/>
        </p:spPr>
        <p:txBody>
          <a:bodyPr wrap="none" rtlCol="0">
            <a:spAutoFit/>
          </a:bodyPr>
          <a:lstStyle/>
          <a:p>
            <a:r>
              <a:rPr lang="en-US" dirty="0" smtClean="0"/>
              <a:t>Ideal Disaster Management</a:t>
            </a:r>
            <a:endParaRPr lang="en-US" dirty="0"/>
          </a:p>
        </p:txBody>
      </p:sp>
      <p:sp>
        <p:nvSpPr>
          <p:cNvPr id="18" name="TextBox 17"/>
          <p:cNvSpPr txBox="1"/>
          <p:nvPr/>
        </p:nvSpPr>
        <p:spPr>
          <a:xfrm>
            <a:off x="833447" y="1137209"/>
            <a:ext cx="4174989" cy="461665"/>
          </a:xfrm>
          <a:prstGeom prst="rect">
            <a:avLst/>
          </a:prstGeom>
          <a:noFill/>
        </p:spPr>
        <p:txBody>
          <a:bodyPr wrap="none" rtlCol="0">
            <a:spAutoFit/>
          </a:bodyPr>
          <a:lstStyle/>
          <a:p>
            <a:r>
              <a:rPr lang="en-US" sz="2400" dirty="0" smtClean="0"/>
              <a:t>Effective early decisions lead to:</a:t>
            </a:r>
            <a:endParaRPr lang="en-US" sz="2400" dirty="0"/>
          </a:p>
        </p:txBody>
      </p:sp>
      <p:sp>
        <p:nvSpPr>
          <p:cNvPr id="21" name="TextBox 20"/>
          <p:cNvSpPr txBox="1"/>
          <p:nvPr/>
        </p:nvSpPr>
        <p:spPr>
          <a:xfrm>
            <a:off x="948187" y="1624287"/>
            <a:ext cx="4352025" cy="1200329"/>
          </a:xfrm>
          <a:prstGeom prst="rect">
            <a:avLst/>
          </a:prstGeom>
          <a:noFill/>
        </p:spPr>
        <p:txBody>
          <a:bodyPr wrap="none" rtlCol="0">
            <a:spAutoFit/>
          </a:bodyPr>
          <a:lstStyle/>
          <a:p>
            <a:pPr marL="285750" indent="-285750">
              <a:buFont typeface="Arial" charset="0"/>
              <a:buChar char="•"/>
            </a:pPr>
            <a:r>
              <a:rPr lang="en-US" sz="2400" dirty="0" smtClean="0"/>
              <a:t>A more timely overall response</a:t>
            </a:r>
          </a:p>
          <a:p>
            <a:pPr marL="285750" indent="-285750">
              <a:buFont typeface="Arial" charset="0"/>
              <a:buChar char="•"/>
            </a:pPr>
            <a:r>
              <a:rPr lang="en-US" sz="2400" dirty="0" smtClean="0"/>
              <a:t>Reduced community harm</a:t>
            </a:r>
          </a:p>
          <a:p>
            <a:pPr marL="285750" indent="-285750">
              <a:buFont typeface="Arial" charset="0"/>
              <a:buChar char="•"/>
            </a:pPr>
            <a:r>
              <a:rPr lang="en-US" sz="2400" dirty="0" smtClean="0"/>
              <a:t>Less waste of resources</a:t>
            </a:r>
            <a:endParaRPr lang="en-US" sz="2400" dirty="0"/>
          </a:p>
        </p:txBody>
      </p:sp>
    </p:spTree>
    <p:extLst>
      <p:ext uri="{BB962C8B-B14F-4D97-AF65-F5344CB8AC3E}">
        <p14:creationId xmlns:p14="http://schemas.microsoft.com/office/powerpoint/2010/main" val="3766817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Difficulty Allocating Disaster Resources</a:t>
            </a:r>
            <a:endParaRPr lang="en-US" dirty="0">
              <a:solidFill>
                <a:srgbClr val="0000FF"/>
              </a:solidFill>
            </a:endParaRPr>
          </a:p>
        </p:txBody>
      </p:sp>
      <p:sp>
        <p:nvSpPr>
          <p:cNvPr id="3" name="Content Placeholder 2"/>
          <p:cNvSpPr>
            <a:spLocks noGrp="1"/>
          </p:cNvSpPr>
          <p:nvPr>
            <p:ph idx="1"/>
          </p:nvPr>
        </p:nvSpPr>
        <p:spPr/>
        <p:txBody>
          <a:bodyPr>
            <a:normAutofit lnSpcReduction="10000"/>
          </a:bodyPr>
          <a:lstStyle/>
          <a:p>
            <a:r>
              <a:rPr lang="en-US" sz="2400" dirty="0" smtClean="0"/>
              <a:t>Many factors make dispatching emergency resources difficult:</a:t>
            </a:r>
          </a:p>
          <a:p>
            <a:r>
              <a:rPr lang="en-US" sz="2400" dirty="0" smtClean="0"/>
              <a:t>Infrastructure Damage</a:t>
            </a:r>
          </a:p>
          <a:p>
            <a:pPr marL="857250" lvl="1" indent="-457200"/>
            <a:r>
              <a:rPr lang="en-US" sz="1800" dirty="0" smtClean="0"/>
              <a:t>Examples: blocked roadways, downed communication networks</a:t>
            </a:r>
          </a:p>
          <a:p>
            <a:pPr marL="857250" lvl="1" indent="-457200"/>
            <a:r>
              <a:rPr lang="en-US" sz="1800" dirty="0" smtClean="0"/>
              <a:t>Challenge: How to be aware of and account for this? </a:t>
            </a:r>
          </a:p>
          <a:p>
            <a:r>
              <a:rPr lang="en-US" sz="2400" dirty="0"/>
              <a:t>Situation is Dynamic </a:t>
            </a:r>
            <a:endParaRPr lang="en-US" sz="2400" dirty="0" smtClean="0"/>
          </a:p>
          <a:p>
            <a:pPr lvl="1"/>
            <a:r>
              <a:rPr lang="en-US" sz="1800" dirty="0" smtClean="0"/>
              <a:t>Examples</a:t>
            </a:r>
            <a:r>
              <a:rPr lang="en-US" sz="1800" dirty="0"/>
              <a:t>: intermittent internet access, </a:t>
            </a:r>
            <a:r>
              <a:rPr lang="en-US" sz="1800" dirty="0" smtClean="0"/>
              <a:t>unaware </a:t>
            </a:r>
            <a:r>
              <a:rPr lang="en-US" sz="1800" dirty="0"/>
              <a:t>of current conditions</a:t>
            </a:r>
          </a:p>
          <a:p>
            <a:pPr lvl="1"/>
            <a:r>
              <a:rPr lang="en-US" sz="1800" dirty="0" smtClean="0"/>
              <a:t>Challenge: How to make network fault tolerant and robust? </a:t>
            </a:r>
          </a:p>
          <a:p>
            <a:r>
              <a:rPr lang="en-US" sz="2200" dirty="0" smtClean="0"/>
              <a:t>Many First Responders and Patients</a:t>
            </a:r>
          </a:p>
          <a:p>
            <a:pPr lvl="1"/>
            <a:r>
              <a:rPr lang="en-US" sz="1800" dirty="0" smtClean="0"/>
              <a:t>Examples: doctors, EMTs, firefighters, national guard</a:t>
            </a:r>
          </a:p>
          <a:p>
            <a:pPr lvl="1"/>
            <a:r>
              <a:rPr lang="en-US" sz="1800" dirty="0" smtClean="0"/>
              <a:t>Challenge: What is an optimal responder-patient pairing? </a:t>
            </a:r>
          </a:p>
          <a:p>
            <a:r>
              <a:rPr lang="en-US" sz="2400" dirty="0" smtClean="0"/>
              <a:t>Time Sensitive</a:t>
            </a:r>
          </a:p>
          <a:p>
            <a:pPr lvl="1"/>
            <a:r>
              <a:rPr lang="en-US" sz="1800" dirty="0" smtClean="0"/>
              <a:t>Examples: patients needing medical care</a:t>
            </a:r>
            <a:r>
              <a:rPr lang="en-US" sz="1800" dirty="0"/>
              <a:t>, area evacuation</a:t>
            </a:r>
            <a:endParaRPr lang="en-US" sz="1800" dirty="0" smtClean="0"/>
          </a:p>
          <a:p>
            <a:pPr lvl="1"/>
            <a:r>
              <a:rPr lang="en-US" sz="1800" dirty="0" smtClean="0"/>
              <a:t>Challenge: How to expedite the disaster response? </a:t>
            </a:r>
            <a:endParaRPr lang="en-US" sz="1800" dirty="0"/>
          </a:p>
        </p:txBody>
      </p:sp>
      <p:sp>
        <p:nvSpPr>
          <p:cNvPr id="4" name="Footer Placeholder 3"/>
          <p:cNvSpPr>
            <a:spLocks noGrp="1"/>
          </p:cNvSpPr>
          <p:nvPr>
            <p:ph type="ftr" sz="quarter" idx="11"/>
          </p:nvPr>
        </p:nvSpPr>
        <p:spPr/>
        <p:txBody>
          <a:bodyPr/>
          <a:lstStyle/>
          <a:p>
            <a:r>
              <a:rPr lang="en-US" dirty="0"/>
              <a:t>Mobile Cloud </a:t>
            </a:r>
            <a:r>
              <a:rPr lang="en-US" dirty="0" smtClean="0"/>
              <a:t>2017</a:t>
            </a:r>
            <a:r>
              <a:rPr lang="en-US" dirty="0"/>
              <a:t>, San Francisco</a:t>
            </a:r>
          </a:p>
        </p:txBody>
      </p:sp>
      <p:sp>
        <p:nvSpPr>
          <p:cNvPr id="5" name="Slide Number Placeholder 4"/>
          <p:cNvSpPr>
            <a:spLocks noGrp="1"/>
          </p:cNvSpPr>
          <p:nvPr>
            <p:ph type="sldNum" sz="quarter" idx="12"/>
          </p:nvPr>
        </p:nvSpPr>
        <p:spPr/>
        <p:txBody>
          <a:bodyPr/>
          <a:lstStyle/>
          <a:p>
            <a:fld id="{C8E1785F-B056-4206-9881-1F19675A9A39}" type="slidenum">
              <a:rPr lang="en-US" smtClean="0"/>
              <a:t>5</a:t>
            </a:fld>
            <a:endParaRPr lang="en-US"/>
          </a:p>
        </p:txBody>
      </p:sp>
    </p:spTree>
    <p:extLst>
      <p:ext uri="{BB962C8B-B14F-4D97-AF65-F5344CB8AC3E}">
        <p14:creationId xmlns:p14="http://schemas.microsoft.com/office/powerpoint/2010/main" val="955344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0625"/>
            <a:ext cx="8839200" cy="1252728"/>
          </a:xfrm>
        </p:spPr>
        <p:txBody>
          <a:bodyPr>
            <a:normAutofit/>
          </a:bodyPr>
          <a:lstStyle/>
          <a:p>
            <a:r>
              <a:rPr lang="en-US" sz="3600" dirty="0" smtClean="0">
                <a:solidFill>
                  <a:srgbClr val="0000FF"/>
                </a:solidFill>
              </a:rPr>
              <a:t>Strategies in Disaster Management</a:t>
            </a:r>
            <a:endParaRPr lang="en-US" sz="3600" dirty="0">
              <a:solidFill>
                <a:srgbClr val="0000FF"/>
              </a:solidFill>
            </a:endParaRPr>
          </a:p>
        </p:txBody>
      </p:sp>
      <p:sp>
        <p:nvSpPr>
          <p:cNvPr id="3" name="Content Placeholder 2"/>
          <p:cNvSpPr>
            <a:spLocks noGrp="1"/>
          </p:cNvSpPr>
          <p:nvPr>
            <p:ph idx="1"/>
          </p:nvPr>
        </p:nvSpPr>
        <p:spPr/>
        <p:txBody>
          <a:bodyPr/>
          <a:lstStyle/>
          <a:p>
            <a:r>
              <a:rPr lang="en-US" dirty="0" smtClean="0"/>
              <a:t>Centralized Information Storage &amp; Retrieval</a:t>
            </a:r>
          </a:p>
          <a:p>
            <a:pPr lvl="1"/>
            <a:r>
              <a:rPr lang="en-US" dirty="0" smtClean="0"/>
              <a:t>DIORAMA management system </a:t>
            </a:r>
            <a:r>
              <a:rPr lang="en-US" sz="1400" dirty="0" smtClean="0"/>
              <a:t>[Ganz, et. al. 2011] </a:t>
            </a:r>
          </a:p>
          <a:p>
            <a:pPr lvl="1"/>
            <a:r>
              <a:rPr lang="en-US" dirty="0" smtClean="0"/>
              <a:t>Fault tolerant mobile networks </a:t>
            </a:r>
            <a:r>
              <a:rPr lang="en-US" sz="1400" dirty="0" smtClean="0"/>
              <a:t>[</a:t>
            </a:r>
            <a:r>
              <a:rPr lang="en-US" sz="1400" dirty="0" err="1" smtClean="0"/>
              <a:t>Trono</a:t>
            </a:r>
            <a:r>
              <a:rPr lang="en-US" sz="1400" dirty="0"/>
              <a:t>, </a:t>
            </a:r>
            <a:r>
              <a:rPr lang="en-US" sz="1400" dirty="0" smtClean="0"/>
              <a:t>et. al. 2015]</a:t>
            </a:r>
          </a:p>
          <a:p>
            <a:r>
              <a:rPr lang="en-US" dirty="0" smtClean="0"/>
              <a:t>Analytic Hierarchy Process</a:t>
            </a:r>
          </a:p>
          <a:p>
            <a:pPr lvl="1"/>
            <a:r>
              <a:rPr lang="en-US" dirty="0" smtClean="0"/>
              <a:t>Weighted decision making criteria </a:t>
            </a:r>
            <a:r>
              <a:rPr lang="en-US" sz="1400" dirty="0" smtClean="0"/>
              <a:t>[</a:t>
            </a:r>
            <a:r>
              <a:rPr lang="en-US" sz="1400" dirty="0" err="1" smtClean="0"/>
              <a:t>Hauenstein</a:t>
            </a:r>
            <a:r>
              <a:rPr lang="en-US" sz="1400" dirty="0"/>
              <a:t>, </a:t>
            </a:r>
            <a:r>
              <a:rPr lang="en-US" sz="1400" dirty="0" smtClean="0"/>
              <a:t>et. al. 2006]</a:t>
            </a:r>
          </a:p>
          <a:p>
            <a:pPr lvl="1"/>
            <a:r>
              <a:rPr lang="en-US" dirty="0" smtClean="0"/>
              <a:t>Prioritization over vehicular networks </a:t>
            </a:r>
            <a:r>
              <a:rPr lang="en-US" sz="1400" dirty="0"/>
              <a:t>[</a:t>
            </a:r>
            <a:r>
              <a:rPr lang="en-US" sz="1400" dirty="0" err="1"/>
              <a:t>Alazawi</a:t>
            </a:r>
            <a:r>
              <a:rPr lang="en-US" sz="1400" dirty="0"/>
              <a:t> </a:t>
            </a:r>
            <a:r>
              <a:rPr lang="en-US" sz="1400" dirty="0" smtClean="0"/>
              <a:t>et. al</a:t>
            </a:r>
            <a:r>
              <a:rPr lang="en-US" sz="1400" dirty="0"/>
              <a:t>. 2011]</a:t>
            </a:r>
            <a:endParaRPr lang="en-US" sz="1400" dirty="0" smtClean="0"/>
          </a:p>
          <a:p>
            <a:pPr indent="-285750"/>
            <a:r>
              <a:rPr lang="en-US" dirty="0" smtClean="0"/>
              <a:t>Latest: ICN approach to disaster management</a:t>
            </a:r>
            <a:endParaRPr lang="en-US" sz="1300" dirty="0"/>
          </a:p>
        </p:txBody>
      </p:sp>
      <p:sp>
        <p:nvSpPr>
          <p:cNvPr id="4" name="Footer Placeholder 3"/>
          <p:cNvSpPr>
            <a:spLocks noGrp="1"/>
          </p:cNvSpPr>
          <p:nvPr>
            <p:ph type="ftr" sz="quarter" idx="11"/>
          </p:nvPr>
        </p:nvSpPr>
        <p:spPr/>
        <p:txBody>
          <a:bodyPr/>
          <a:lstStyle/>
          <a:p>
            <a:r>
              <a:rPr lang="en-US" dirty="0"/>
              <a:t>Mobile Cloud </a:t>
            </a:r>
            <a:r>
              <a:rPr lang="en-US" dirty="0" smtClean="0"/>
              <a:t>2017</a:t>
            </a:r>
            <a:r>
              <a:rPr lang="en-US" dirty="0"/>
              <a:t>, San Francisco</a:t>
            </a:r>
          </a:p>
        </p:txBody>
      </p:sp>
      <p:sp>
        <p:nvSpPr>
          <p:cNvPr id="5" name="Slide Number Placeholder 4"/>
          <p:cNvSpPr>
            <a:spLocks noGrp="1"/>
          </p:cNvSpPr>
          <p:nvPr>
            <p:ph type="sldNum" sz="quarter" idx="12"/>
          </p:nvPr>
        </p:nvSpPr>
        <p:spPr/>
        <p:txBody>
          <a:bodyPr/>
          <a:lstStyle/>
          <a:p>
            <a:fld id="{C8E1785F-B056-4206-9881-1F19675A9A39}" type="slidenum">
              <a:rPr lang="en-US" smtClean="0"/>
              <a:t>6</a:t>
            </a:fld>
            <a:endParaRPr lang="en-US"/>
          </a:p>
        </p:txBody>
      </p:sp>
    </p:spTree>
    <p:extLst>
      <p:ext uri="{BB962C8B-B14F-4D97-AF65-F5344CB8AC3E}">
        <p14:creationId xmlns:p14="http://schemas.microsoft.com/office/powerpoint/2010/main" val="3791143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ICNC 2016, Hawaii</a:t>
            </a:r>
            <a:endParaRPr lang="en-US"/>
          </a:p>
        </p:txBody>
      </p:sp>
      <p:sp>
        <p:nvSpPr>
          <p:cNvPr id="5" name="Slide Number Placeholder 4"/>
          <p:cNvSpPr>
            <a:spLocks noGrp="1"/>
          </p:cNvSpPr>
          <p:nvPr>
            <p:ph type="sldNum" sz="quarter" idx="12"/>
          </p:nvPr>
        </p:nvSpPr>
        <p:spPr/>
        <p:txBody>
          <a:bodyPr/>
          <a:lstStyle/>
          <a:p>
            <a:fld id="{C8E1785F-B056-4206-9881-1F19675A9A39}" type="slidenum">
              <a:rPr lang="en-US" smtClean="0"/>
              <a:t>7</a:t>
            </a:fld>
            <a:endParaRPr lang="en-US"/>
          </a:p>
        </p:txBody>
      </p:sp>
      <p:pic>
        <p:nvPicPr>
          <p:cNvPr id="6"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588" y="2287914"/>
            <a:ext cx="3097212"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Text Box 2"/>
          <p:cNvSpPr txBox="1">
            <a:spLocks noChangeArrowheads="1"/>
          </p:cNvSpPr>
          <p:nvPr/>
        </p:nvSpPr>
        <p:spPr bwMode="auto">
          <a:xfrm>
            <a:off x="5707063" y="969963"/>
            <a:ext cx="3284537"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956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algn="ctr">
              <a:lnSpc>
                <a:spcPct val="87000"/>
              </a:lnSpc>
              <a:buFont typeface="Times New Roman" charset="0"/>
              <a:buNone/>
            </a:pPr>
            <a:r>
              <a:rPr lang="en-GB" altLang="en-US" sz="2000" dirty="0">
                <a:solidFill>
                  <a:srgbClr val="000000"/>
                </a:solidFill>
                <a:latin typeface="Calibri" charset="0"/>
              </a:rPr>
              <a:t/>
            </a:r>
            <a:br>
              <a:rPr lang="en-GB" altLang="en-US" sz="2000" dirty="0">
                <a:solidFill>
                  <a:srgbClr val="000000"/>
                </a:solidFill>
                <a:latin typeface="Calibri" charset="0"/>
              </a:rPr>
            </a:br>
            <a:r>
              <a:rPr lang="en-GB" altLang="en-US" sz="2000" dirty="0">
                <a:solidFill>
                  <a:srgbClr val="000000"/>
                </a:solidFill>
                <a:latin typeface="Calibri" charset="0"/>
              </a:rPr>
              <a:t>Information Centric Network</a:t>
            </a:r>
          </a:p>
          <a:p>
            <a:pPr algn="ctr">
              <a:lnSpc>
                <a:spcPct val="87000"/>
              </a:lnSpc>
              <a:buFont typeface="Times New Roman" charset="0"/>
              <a:buNone/>
            </a:pPr>
            <a:endParaRPr lang="en-GB" altLang="en-US" sz="2000" dirty="0">
              <a:solidFill>
                <a:srgbClr val="000000"/>
              </a:solidFill>
              <a:latin typeface="Calibri" charset="0"/>
            </a:endParaRPr>
          </a:p>
          <a:p>
            <a:pPr algn="ctr">
              <a:lnSpc>
                <a:spcPct val="87000"/>
              </a:lnSpc>
              <a:buFont typeface="Times New Roman" charset="0"/>
              <a:buNone/>
            </a:pPr>
            <a:r>
              <a:rPr lang="en-GB" altLang="en-US" sz="1600" dirty="0">
                <a:solidFill>
                  <a:srgbClr val="000000"/>
                </a:solidFill>
                <a:latin typeface="Calibri" charset="0"/>
              </a:rPr>
              <a:t>Focus on </a:t>
            </a:r>
            <a:br>
              <a:rPr lang="en-GB" altLang="en-US" sz="1600" dirty="0">
                <a:solidFill>
                  <a:srgbClr val="000000"/>
                </a:solidFill>
                <a:latin typeface="Calibri" charset="0"/>
              </a:rPr>
            </a:br>
            <a:r>
              <a:rPr lang="en-GB" altLang="en-US" sz="1600" i="1" dirty="0">
                <a:solidFill>
                  <a:srgbClr val="AD2323"/>
                </a:solidFill>
                <a:latin typeface="Calibri" charset="0"/>
              </a:rPr>
              <a:t>information</a:t>
            </a:r>
            <a:r>
              <a:rPr lang="en-GB" altLang="en-US" sz="1600" dirty="0">
                <a:solidFill>
                  <a:srgbClr val="000000"/>
                </a:solidFill>
                <a:latin typeface="Calibri" charset="0"/>
              </a:rPr>
              <a:t> </a:t>
            </a:r>
            <a:r>
              <a:rPr lang="en-GB" altLang="en-US" sz="1600" i="1" dirty="0">
                <a:solidFill>
                  <a:srgbClr val="AD2323"/>
                </a:solidFill>
                <a:latin typeface="Calibri" charset="0"/>
              </a:rPr>
              <a:t>objects</a:t>
            </a:r>
          </a:p>
        </p:txBody>
      </p:sp>
      <p:grpSp>
        <p:nvGrpSpPr>
          <p:cNvPr id="8" name="Group 3"/>
          <p:cNvGrpSpPr>
            <a:grpSpLocks/>
          </p:cNvGrpSpPr>
          <p:nvPr/>
        </p:nvGrpSpPr>
        <p:grpSpPr bwMode="auto">
          <a:xfrm>
            <a:off x="304800" y="2482850"/>
            <a:ext cx="2300288" cy="1651000"/>
            <a:chOff x="192" y="2022"/>
            <a:chExt cx="1449" cy="1040"/>
          </a:xfrm>
        </p:grpSpPr>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 y="2771"/>
              <a:ext cx="214"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 y="2810"/>
              <a:ext cx="214"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 y="2022"/>
              <a:ext cx="214"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2234"/>
              <a:ext cx="214"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2463"/>
              <a:ext cx="214"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 y="2444"/>
              <a:ext cx="214"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 y="2137"/>
              <a:ext cx="214"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 y="2559"/>
              <a:ext cx="214"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17" name="AutoShape 12"/>
            <p:cNvCxnSpPr>
              <a:cxnSpLocks noChangeShapeType="1"/>
            </p:cNvCxnSpPr>
            <p:nvPr/>
          </p:nvCxnSpPr>
          <p:spPr bwMode="auto">
            <a:xfrm flipV="1">
              <a:off x="465" y="2716"/>
              <a:ext cx="266" cy="181"/>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cxnSp>
          <p:nvCxnSpPr>
            <p:cNvPr id="18" name="AutoShape 13"/>
            <p:cNvCxnSpPr>
              <a:cxnSpLocks noChangeShapeType="1"/>
            </p:cNvCxnSpPr>
            <p:nvPr/>
          </p:nvCxnSpPr>
          <p:spPr bwMode="auto">
            <a:xfrm flipH="1" flipV="1">
              <a:off x="406" y="2360"/>
              <a:ext cx="218" cy="229"/>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cxnSp>
          <p:nvCxnSpPr>
            <p:cNvPr id="19" name="AutoShape 14"/>
            <p:cNvCxnSpPr>
              <a:cxnSpLocks noChangeShapeType="1"/>
            </p:cNvCxnSpPr>
            <p:nvPr/>
          </p:nvCxnSpPr>
          <p:spPr bwMode="auto">
            <a:xfrm flipV="1">
              <a:off x="406" y="2148"/>
              <a:ext cx="433" cy="212"/>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cxnSp>
          <p:nvCxnSpPr>
            <p:cNvPr id="20" name="AutoShape 15"/>
            <p:cNvCxnSpPr>
              <a:cxnSpLocks noChangeShapeType="1"/>
            </p:cNvCxnSpPr>
            <p:nvPr/>
          </p:nvCxnSpPr>
          <p:spPr bwMode="auto">
            <a:xfrm flipH="1">
              <a:off x="731" y="2275"/>
              <a:ext cx="215" cy="188"/>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cxnSp>
          <p:nvCxnSpPr>
            <p:cNvPr id="21" name="AutoShape 16"/>
            <p:cNvCxnSpPr>
              <a:cxnSpLocks noChangeShapeType="1"/>
            </p:cNvCxnSpPr>
            <p:nvPr/>
          </p:nvCxnSpPr>
          <p:spPr bwMode="auto">
            <a:xfrm>
              <a:off x="299" y="2487"/>
              <a:ext cx="59" cy="284"/>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cxnSp>
          <p:nvCxnSpPr>
            <p:cNvPr id="22" name="AutoShape 17"/>
            <p:cNvCxnSpPr>
              <a:cxnSpLocks noChangeShapeType="1"/>
            </p:cNvCxnSpPr>
            <p:nvPr/>
          </p:nvCxnSpPr>
          <p:spPr bwMode="auto">
            <a:xfrm>
              <a:off x="465" y="2897"/>
              <a:ext cx="550" cy="39"/>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cxnSp>
          <p:nvCxnSpPr>
            <p:cNvPr id="23" name="AutoShape 18"/>
            <p:cNvCxnSpPr>
              <a:cxnSpLocks noChangeShapeType="1"/>
            </p:cNvCxnSpPr>
            <p:nvPr/>
          </p:nvCxnSpPr>
          <p:spPr bwMode="auto">
            <a:xfrm flipV="1">
              <a:off x="1122" y="2697"/>
              <a:ext cx="20" cy="113"/>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cxnSp>
          <p:nvCxnSpPr>
            <p:cNvPr id="24" name="AutoShape 19"/>
            <p:cNvCxnSpPr>
              <a:cxnSpLocks noChangeShapeType="1"/>
            </p:cNvCxnSpPr>
            <p:nvPr/>
          </p:nvCxnSpPr>
          <p:spPr bwMode="auto">
            <a:xfrm flipH="1" flipV="1">
              <a:off x="731" y="2716"/>
              <a:ext cx="284" cy="220"/>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cxnSp>
          <p:nvCxnSpPr>
            <p:cNvPr id="25" name="AutoShape 20"/>
            <p:cNvCxnSpPr>
              <a:cxnSpLocks noChangeShapeType="1"/>
            </p:cNvCxnSpPr>
            <p:nvPr/>
          </p:nvCxnSpPr>
          <p:spPr bwMode="auto">
            <a:xfrm flipV="1">
              <a:off x="838" y="2570"/>
              <a:ext cx="198" cy="19"/>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cxnSp>
          <p:nvCxnSpPr>
            <p:cNvPr id="26" name="AutoShape 21"/>
            <p:cNvCxnSpPr>
              <a:cxnSpLocks noChangeShapeType="1"/>
            </p:cNvCxnSpPr>
            <p:nvPr/>
          </p:nvCxnSpPr>
          <p:spPr bwMode="auto">
            <a:xfrm>
              <a:off x="1053" y="2148"/>
              <a:ext cx="278" cy="115"/>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cxnSp>
          <p:nvCxnSpPr>
            <p:cNvPr id="27" name="AutoShape 22"/>
            <p:cNvCxnSpPr>
              <a:cxnSpLocks noChangeShapeType="1"/>
            </p:cNvCxnSpPr>
            <p:nvPr/>
          </p:nvCxnSpPr>
          <p:spPr bwMode="auto">
            <a:xfrm>
              <a:off x="946" y="2275"/>
              <a:ext cx="196" cy="169"/>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cxnSp>
          <p:nvCxnSpPr>
            <p:cNvPr id="28" name="AutoShape 23"/>
            <p:cNvCxnSpPr>
              <a:cxnSpLocks noChangeShapeType="1"/>
            </p:cNvCxnSpPr>
            <p:nvPr/>
          </p:nvCxnSpPr>
          <p:spPr bwMode="auto">
            <a:xfrm flipV="1">
              <a:off x="1249" y="2390"/>
              <a:ext cx="188" cy="180"/>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cxnSp>
          <p:nvCxnSpPr>
            <p:cNvPr id="29" name="AutoShape 24"/>
            <p:cNvCxnSpPr>
              <a:cxnSpLocks noChangeShapeType="1"/>
            </p:cNvCxnSpPr>
            <p:nvPr/>
          </p:nvCxnSpPr>
          <p:spPr bwMode="auto">
            <a:xfrm>
              <a:off x="1437" y="2390"/>
              <a:ext cx="98" cy="169"/>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cxnSp>
          <p:nvCxnSpPr>
            <p:cNvPr id="30" name="AutoShape 25"/>
            <p:cNvCxnSpPr>
              <a:cxnSpLocks noChangeShapeType="1"/>
            </p:cNvCxnSpPr>
            <p:nvPr/>
          </p:nvCxnSpPr>
          <p:spPr bwMode="auto">
            <a:xfrm flipH="1" flipV="1">
              <a:off x="1249" y="2570"/>
              <a:ext cx="179" cy="115"/>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cxnSp>
          <p:nvCxnSpPr>
            <p:cNvPr id="31" name="AutoShape 26"/>
            <p:cNvCxnSpPr>
              <a:cxnSpLocks noChangeShapeType="1"/>
            </p:cNvCxnSpPr>
            <p:nvPr/>
          </p:nvCxnSpPr>
          <p:spPr bwMode="auto">
            <a:xfrm flipH="1">
              <a:off x="1229" y="2812"/>
              <a:ext cx="306" cy="125"/>
            </a:xfrm>
            <a:prstGeom prst="straightConnector1">
              <a:avLst/>
            </a:prstGeom>
            <a:noFill/>
            <a:ln w="9360">
              <a:solidFill>
                <a:srgbClr val="000000"/>
              </a:solidFill>
              <a:miter lim="800000"/>
              <a:headEnd/>
              <a:tailEnd/>
            </a:ln>
            <a:extLst>
              <a:ext uri="{909E8E84-426E-40DD-AFC4-6F175D3DCCD1}">
                <a14:hiddenFill xmlns:a14="http://schemas.microsoft.com/office/drawing/2010/main">
                  <a:noFill/>
                </a14:hiddenFill>
              </a:ext>
            </a:extLst>
          </p:spPr>
        </p:cxnSp>
      </p:grpSp>
      <p:sp>
        <p:nvSpPr>
          <p:cNvPr id="32" name="Text Box 27"/>
          <p:cNvSpPr txBox="1">
            <a:spLocks noChangeArrowheads="1"/>
          </p:cNvSpPr>
          <p:nvPr/>
        </p:nvSpPr>
        <p:spPr bwMode="auto">
          <a:xfrm>
            <a:off x="454025" y="1258888"/>
            <a:ext cx="20066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7956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128"/>
              </a:defRPr>
            </a:lvl9pPr>
          </a:lstStyle>
          <a:p>
            <a:pPr algn="ctr">
              <a:lnSpc>
                <a:spcPct val="87000"/>
              </a:lnSpc>
              <a:buFont typeface="Times New Roman" charset="0"/>
              <a:buNone/>
            </a:pPr>
            <a:r>
              <a:rPr lang="en-GB" altLang="en-US" sz="2000">
                <a:solidFill>
                  <a:srgbClr val="000000"/>
                </a:solidFill>
                <a:latin typeface="Calibri" charset="0"/>
              </a:rPr>
              <a:t>Today</a:t>
            </a:r>
            <a:r>
              <a:rPr lang="en-GB" altLang="en-GB" sz="2000">
                <a:solidFill>
                  <a:srgbClr val="000000"/>
                </a:solidFill>
                <a:latin typeface="Calibri" charset="0"/>
              </a:rPr>
              <a:t>’</a:t>
            </a:r>
            <a:r>
              <a:rPr lang="en-GB" altLang="en-US" sz="2000">
                <a:solidFill>
                  <a:srgbClr val="000000"/>
                </a:solidFill>
                <a:latin typeface="Calibri" charset="0"/>
              </a:rPr>
              <a:t>s Internet</a:t>
            </a:r>
          </a:p>
          <a:p>
            <a:pPr algn="ctr">
              <a:lnSpc>
                <a:spcPct val="87000"/>
              </a:lnSpc>
              <a:buFont typeface="Times New Roman" charset="0"/>
              <a:buNone/>
            </a:pPr>
            <a:endParaRPr lang="en-GB" altLang="en-US" sz="2000">
              <a:solidFill>
                <a:srgbClr val="000000"/>
              </a:solidFill>
              <a:latin typeface="Calibri" charset="0"/>
            </a:endParaRPr>
          </a:p>
          <a:p>
            <a:pPr algn="ctr">
              <a:lnSpc>
                <a:spcPct val="87000"/>
              </a:lnSpc>
              <a:buFont typeface="Times New Roman" charset="0"/>
              <a:buNone/>
            </a:pPr>
            <a:r>
              <a:rPr lang="en-GB" altLang="en-US" sz="1600">
                <a:solidFill>
                  <a:srgbClr val="000000"/>
                </a:solidFill>
                <a:latin typeface="Calibri" charset="0"/>
              </a:rPr>
              <a:t>Focus on </a:t>
            </a:r>
          </a:p>
          <a:p>
            <a:pPr algn="ctr">
              <a:lnSpc>
                <a:spcPct val="87000"/>
              </a:lnSpc>
              <a:buFont typeface="Times New Roman" charset="0"/>
              <a:buNone/>
            </a:pPr>
            <a:r>
              <a:rPr lang="en-GB" altLang="en-US" sz="1600" i="1">
                <a:solidFill>
                  <a:srgbClr val="AD2323"/>
                </a:solidFill>
                <a:latin typeface="Calibri" charset="0"/>
              </a:rPr>
              <a:t>nodes</a:t>
            </a:r>
          </a:p>
        </p:txBody>
      </p:sp>
      <p:sp>
        <p:nvSpPr>
          <p:cNvPr id="33" name="Right Arrow 32"/>
          <p:cNvSpPr/>
          <p:nvPr/>
        </p:nvSpPr>
        <p:spPr>
          <a:xfrm>
            <a:off x="2971800" y="3378363"/>
            <a:ext cx="2617788" cy="584200"/>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4" name="Content Placeholder 33"/>
          <p:cNvSpPr txBox="1">
            <a:spLocks noGrp="1"/>
          </p:cNvSpPr>
          <p:nvPr>
            <p:ph idx="1"/>
          </p:nvPr>
        </p:nvSpPr>
        <p:spPr>
          <a:xfrm>
            <a:off x="364016" y="4332288"/>
            <a:ext cx="8229600" cy="1920526"/>
          </a:xfrm>
          <a:prstGeom prst="rect">
            <a:avLst/>
          </a:prstGeom>
          <a:noFill/>
        </p:spPr>
        <p:txBody>
          <a:bodyPr wrap="square" rtlCol="0">
            <a:spAutoFit/>
          </a:bodyPr>
          <a:lstStyle/>
          <a:p>
            <a:r>
              <a:rPr lang="en-US" sz="1800" b="1" dirty="0"/>
              <a:t>Information-Centric Networking (ICN) </a:t>
            </a:r>
            <a:r>
              <a:rPr lang="en-US" sz="1800" dirty="0"/>
              <a:t>targets general infrastructure that provides in-network caching so that content is distributed in a scalable, cost-efficient &amp; secure manner </a:t>
            </a:r>
            <a:endParaRPr lang="en-US" sz="1800" dirty="0" smtClean="0"/>
          </a:p>
          <a:p>
            <a:pPr lvl="1"/>
            <a:r>
              <a:rPr lang="en-US" sz="1800" dirty="0" smtClean="0"/>
              <a:t>Decouples “what” from “where”</a:t>
            </a:r>
          </a:p>
          <a:p>
            <a:pPr lvl="1"/>
            <a:r>
              <a:rPr lang="en-US" sz="1800" dirty="0" smtClean="0"/>
              <a:t>Subscribe/get </a:t>
            </a:r>
            <a:r>
              <a:rPr lang="en-US" sz="1800" dirty="0"/>
              <a:t>objects of </a:t>
            </a:r>
            <a:r>
              <a:rPr lang="en-US" sz="1800" dirty="0" smtClean="0"/>
              <a:t>interest</a:t>
            </a:r>
          </a:p>
          <a:p>
            <a:pPr lvl="1"/>
            <a:r>
              <a:rPr lang="en-US" sz="1800" dirty="0"/>
              <a:t>Support for location transparency, mobility &amp; intermittent </a:t>
            </a:r>
            <a:r>
              <a:rPr lang="en-US" sz="1800" dirty="0" smtClean="0"/>
              <a:t>connectivity</a:t>
            </a:r>
            <a:endParaRPr lang="en-US" sz="1800" dirty="0"/>
          </a:p>
        </p:txBody>
      </p:sp>
      <p:sp>
        <p:nvSpPr>
          <p:cNvPr id="36" name="TextBox 35"/>
          <p:cNvSpPr txBox="1"/>
          <p:nvPr/>
        </p:nvSpPr>
        <p:spPr>
          <a:xfrm>
            <a:off x="2878645" y="2277396"/>
            <a:ext cx="2959849" cy="923330"/>
          </a:xfrm>
          <a:prstGeom prst="rect">
            <a:avLst/>
          </a:prstGeom>
          <a:noFill/>
        </p:spPr>
        <p:txBody>
          <a:bodyPr wrap="none" rtlCol="0">
            <a:spAutoFit/>
          </a:bodyPr>
          <a:lstStyle/>
          <a:p>
            <a:r>
              <a:rPr lang="en-US" dirty="0" smtClean="0"/>
              <a:t>Focus on information objects </a:t>
            </a:r>
          </a:p>
          <a:p>
            <a:r>
              <a:rPr lang="en-US" dirty="0" smtClean="0"/>
              <a:t>Rather than node-to-node </a:t>
            </a:r>
          </a:p>
          <a:p>
            <a:pPr algn="ctr"/>
            <a:r>
              <a:rPr lang="en-US" dirty="0" smtClean="0"/>
              <a:t>connections</a:t>
            </a:r>
            <a:endParaRPr lang="en-US" dirty="0"/>
          </a:p>
        </p:txBody>
      </p:sp>
      <p:sp>
        <p:nvSpPr>
          <p:cNvPr id="40" name="Title 1"/>
          <p:cNvSpPr>
            <a:spLocks noGrp="1"/>
          </p:cNvSpPr>
          <p:nvPr>
            <p:ph type="title"/>
          </p:nvPr>
        </p:nvSpPr>
        <p:spPr>
          <a:xfrm>
            <a:off x="152400" y="110625"/>
            <a:ext cx="8839200" cy="1252728"/>
          </a:xfrm>
        </p:spPr>
        <p:txBody>
          <a:bodyPr>
            <a:normAutofit/>
          </a:bodyPr>
          <a:lstStyle/>
          <a:p>
            <a:r>
              <a:rPr lang="en-US" sz="3600" dirty="0" smtClean="0">
                <a:solidFill>
                  <a:srgbClr val="0000FF"/>
                </a:solidFill>
              </a:rPr>
              <a:t>Information Centric Networking</a:t>
            </a:r>
            <a:endParaRPr lang="en-US" sz="3600" dirty="0">
              <a:solidFill>
                <a:srgbClr val="0000FF"/>
              </a:solidFill>
            </a:endParaRPr>
          </a:p>
        </p:txBody>
      </p:sp>
    </p:spTree>
    <p:extLst>
      <p:ext uri="{BB962C8B-B14F-4D97-AF65-F5344CB8AC3E}">
        <p14:creationId xmlns:p14="http://schemas.microsoft.com/office/powerpoint/2010/main" val="3244256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000" dirty="0" smtClean="0">
                <a:solidFill>
                  <a:srgbClr val="0000FF"/>
                </a:solidFill>
                <a:cs typeface="Calibri"/>
              </a:rPr>
              <a:t>Recent Notable Works on Mobile Cloud Based Disaster Management and their Limitations</a:t>
            </a:r>
            <a:endParaRPr lang="en-US" sz="2400" i="1" dirty="0">
              <a:solidFill>
                <a:srgbClr val="0000FF"/>
              </a:solidFill>
              <a:latin typeface="Calibri"/>
              <a:cs typeface="Calibri"/>
            </a:endParaRPr>
          </a:p>
        </p:txBody>
      </p:sp>
      <p:sp>
        <p:nvSpPr>
          <p:cNvPr id="29"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8</a:t>
            </a:fld>
            <a:endParaRPr lang="en-US" dirty="0"/>
          </a:p>
        </p:txBody>
      </p:sp>
      <p:graphicFrame>
        <p:nvGraphicFramePr>
          <p:cNvPr id="31" name="Content Placeholder 3"/>
          <p:cNvGraphicFramePr>
            <a:graphicFrameLocks noGrp="1"/>
          </p:cNvGraphicFramePr>
          <p:nvPr>
            <p:ph idx="1"/>
            <p:extLst>
              <p:ext uri="{D42A27DB-BD31-4B8C-83A1-F6EECF244321}">
                <p14:modId xmlns:p14="http://schemas.microsoft.com/office/powerpoint/2010/main" val="913317833"/>
              </p:ext>
            </p:extLst>
          </p:nvPr>
        </p:nvGraphicFramePr>
        <p:xfrm>
          <a:off x="533400" y="1560255"/>
          <a:ext cx="8074212" cy="4816290"/>
        </p:xfrm>
        <a:graphic>
          <a:graphicData uri="http://schemas.openxmlformats.org/drawingml/2006/table">
            <a:tbl>
              <a:tblPr firstRow="1" bandRow="1">
                <a:tableStyleId>{5C22544A-7EE6-4342-B048-85BDC9FD1C3A}</a:tableStyleId>
              </a:tblPr>
              <a:tblGrid>
                <a:gridCol w="1389313"/>
                <a:gridCol w="3597884"/>
                <a:gridCol w="3087015"/>
              </a:tblGrid>
              <a:tr h="802766">
                <a:tc>
                  <a:txBody>
                    <a:bodyPr/>
                    <a:lstStyle/>
                    <a:p>
                      <a:pPr algn="ctr"/>
                      <a:r>
                        <a:rPr lang="en-US" sz="2400" dirty="0" smtClean="0">
                          <a:solidFill>
                            <a:srgbClr val="000000"/>
                          </a:solidFill>
                        </a:rPr>
                        <a:t>Related</a:t>
                      </a:r>
                      <a:r>
                        <a:rPr lang="en-US" sz="2400" baseline="0" dirty="0" smtClean="0">
                          <a:solidFill>
                            <a:srgbClr val="000000"/>
                          </a:solidFill>
                        </a:rPr>
                        <a:t> work</a:t>
                      </a:r>
                      <a:endParaRPr lang="en-US" sz="2400" dirty="0">
                        <a:solidFill>
                          <a:srgbClr val="000000"/>
                        </a:solidFill>
                      </a:endParaRPr>
                    </a:p>
                  </a:txBody>
                  <a:tcPr/>
                </a:tc>
                <a:tc>
                  <a:txBody>
                    <a:bodyPr/>
                    <a:lstStyle/>
                    <a:p>
                      <a:pPr algn="ctr"/>
                      <a:r>
                        <a:rPr lang="en-US" sz="2400" dirty="0" smtClean="0">
                          <a:solidFill>
                            <a:srgbClr val="000000"/>
                          </a:solidFill>
                        </a:rPr>
                        <a:t>Strengths</a:t>
                      </a:r>
                      <a:endParaRPr lang="en-US" sz="2400" dirty="0">
                        <a:solidFill>
                          <a:srgbClr val="000000"/>
                        </a:solidFill>
                      </a:endParaRPr>
                    </a:p>
                  </a:txBody>
                  <a:tcPr/>
                </a:tc>
                <a:tc>
                  <a:txBody>
                    <a:bodyPr/>
                    <a:lstStyle/>
                    <a:p>
                      <a:pPr algn="ctr"/>
                      <a:r>
                        <a:rPr lang="en-US" sz="2400" dirty="0" smtClean="0">
                          <a:solidFill>
                            <a:srgbClr val="000000"/>
                          </a:solidFill>
                        </a:rPr>
                        <a:t>Limitations</a:t>
                      </a:r>
                      <a:endParaRPr lang="en-US" sz="2400" dirty="0">
                        <a:solidFill>
                          <a:srgbClr val="000000"/>
                        </a:solidFill>
                      </a:endParaRPr>
                    </a:p>
                  </a:txBody>
                  <a:tcPr/>
                </a:tc>
              </a:tr>
              <a:tr h="798666">
                <a:tc>
                  <a:txBody>
                    <a:bodyPr/>
                    <a:lstStyle/>
                    <a:p>
                      <a:pPr algn="ctr"/>
                      <a:r>
                        <a:rPr lang="en-US" sz="1500" dirty="0" smtClean="0"/>
                        <a:t>Choosumrong</a:t>
                      </a:r>
                      <a:r>
                        <a:rPr lang="en-US" sz="2000" dirty="0" smtClean="0">
                          <a:solidFill>
                            <a:srgbClr val="000000"/>
                          </a:solidFill>
                        </a:rPr>
                        <a:t> et.al. (‘12)</a:t>
                      </a:r>
                      <a:endParaRPr lang="en-US" sz="2000" dirty="0">
                        <a:solidFill>
                          <a:srgbClr val="000000"/>
                        </a:solidFill>
                      </a:endParaRPr>
                    </a:p>
                  </a:txBody>
                  <a:tcPr anchor="ctr"/>
                </a:tc>
                <a:tc>
                  <a:txBody>
                    <a:bodyPr/>
                    <a:lstStyle/>
                    <a:p>
                      <a:pPr algn="ctr"/>
                      <a:r>
                        <a:rPr lang="en-US" sz="2000" dirty="0" smtClean="0">
                          <a:solidFill>
                            <a:srgbClr val="000000"/>
                          </a:solidFill>
                        </a:rPr>
                        <a:t>Multi-criteria</a:t>
                      </a:r>
                      <a:r>
                        <a:rPr lang="en-US" sz="2000" baseline="0" dirty="0" smtClean="0">
                          <a:solidFill>
                            <a:srgbClr val="000000"/>
                          </a:solidFill>
                        </a:rPr>
                        <a:t> based approach to allocating resources</a:t>
                      </a:r>
                      <a:endParaRPr lang="en-US" sz="2000" dirty="0">
                        <a:solidFill>
                          <a:srgbClr val="000000"/>
                        </a:solidFill>
                      </a:endParaRPr>
                    </a:p>
                  </a:txBody>
                  <a:tcPr/>
                </a:tc>
                <a:tc>
                  <a:txBody>
                    <a:bodyPr/>
                    <a:lstStyle/>
                    <a:p>
                      <a:pPr algn="ctr"/>
                      <a:r>
                        <a:rPr lang="en-US" sz="2000" dirty="0" smtClean="0">
                          <a:solidFill>
                            <a:srgbClr val="000000"/>
                          </a:solidFill>
                        </a:rPr>
                        <a:t>Criteria</a:t>
                      </a:r>
                      <a:r>
                        <a:rPr lang="en-US" sz="2000" baseline="0" dirty="0" smtClean="0">
                          <a:solidFill>
                            <a:srgbClr val="000000"/>
                          </a:solidFill>
                        </a:rPr>
                        <a:t> weights are static each disaster</a:t>
                      </a:r>
                      <a:endParaRPr lang="en-US" sz="2000" dirty="0">
                        <a:solidFill>
                          <a:srgbClr val="000000"/>
                        </a:solidFill>
                      </a:endParaRPr>
                    </a:p>
                  </a:txBody>
                  <a:tcPr/>
                </a:tc>
              </a:tr>
              <a:tr h="798666">
                <a:tc>
                  <a:txBody>
                    <a:bodyPr/>
                    <a:lstStyle/>
                    <a:p>
                      <a:pPr algn="ctr"/>
                      <a:r>
                        <a:rPr lang="en-US" sz="2000" dirty="0" smtClean="0"/>
                        <a:t>Alshareef</a:t>
                      </a:r>
                      <a:r>
                        <a:rPr lang="en-US" sz="2000" dirty="0" smtClean="0">
                          <a:solidFill>
                            <a:srgbClr val="000000"/>
                          </a:solidFill>
                        </a:rPr>
                        <a:t> et. al. (‘14)</a:t>
                      </a:r>
                      <a:endParaRPr lang="en-US" sz="2000" dirty="0">
                        <a:solidFill>
                          <a:srgbClr val="000000"/>
                        </a:solidFill>
                      </a:endParaRPr>
                    </a:p>
                  </a:txBody>
                  <a:tcPr anchor="ctr"/>
                </a:tc>
                <a:tc>
                  <a:txBody>
                    <a:bodyPr/>
                    <a:lstStyle/>
                    <a:p>
                      <a:pPr algn="ctr"/>
                      <a:r>
                        <a:rPr lang="en-US" sz="2000" dirty="0" smtClean="0">
                          <a:solidFill>
                            <a:srgbClr val="000000"/>
                          </a:solidFill>
                        </a:rPr>
                        <a:t>Central</a:t>
                      </a:r>
                      <a:r>
                        <a:rPr lang="en-US" sz="2000" baseline="0" dirty="0" smtClean="0">
                          <a:solidFill>
                            <a:srgbClr val="000000"/>
                          </a:solidFill>
                        </a:rPr>
                        <a:t> information storage with phone-to-phone sharing</a:t>
                      </a:r>
                      <a:endParaRPr lang="en-US" sz="2000" dirty="0">
                        <a:solidFill>
                          <a:srgbClr val="000000"/>
                        </a:solidFill>
                      </a:endParaRPr>
                    </a:p>
                  </a:txBody>
                  <a:tcPr/>
                </a:tc>
                <a:tc>
                  <a:txBody>
                    <a:bodyPr/>
                    <a:lstStyle/>
                    <a:p>
                      <a:pPr algn="ctr"/>
                      <a:r>
                        <a:rPr lang="en-US" sz="2000" dirty="0" smtClean="0">
                          <a:solidFill>
                            <a:srgbClr val="000000"/>
                          </a:solidFill>
                        </a:rPr>
                        <a:t>Reliant on SMS messages</a:t>
                      </a:r>
                      <a:r>
                        <a:rPr lang="en-US" sz="2000" baseline="0" dirty="0" smtClean="0">
                          <a:solidFill>
                            <a:srgbClr val="000000"/>
                          </a:solidFill>
                        </a:rPr>
                        <a:t> during downed network</a:t>
                      </a:r>
                      <a:endParaRPr lang="en-US" sz="2000" dirty="0">
                        <a:solidFill>
                          <a:srgbClr val="000000"/>
                        </a:solidFill>
                      </a:endParaRPr>
                    </a:p>
                  </a:txBody>
                  <a:tcPr/>
                </a:tc>
              </a:tr>
              <a:tr h="798666">
                <a:tc>
                  <a:txBody>
                    <a:bodyPr/>
                    <a:lstStyle/>
                    <a:p>
                      <a:pPr algn="ctr"/>
                      <a:r>
                        <a:rPr lang="en-US" sz="2000" dirty="0" smtClean="0"/>
                        <a:t>Aydin,</a:t>
                      </a:r>
                      <a:r>
                        <a:rPr lang="en-US" sz="2000" dirty="0" smtClean="0">
                          <a:solidFill>
                            <a:srgbClr val="000000"/>
                          </a:solidFill>
                        </a:rPr>
                        <a:t> et. al. (‘16)</a:t>
                      </a:r>
                      <a:endParaRPr lang="en-US" sz="2000" dirty="0">
                        <a:solidFill>
                          <a:srgbClr val="000000"/>
                        </a:solidFill>
                      </a:endParaRPr>
                    </a:p>
                  </a:txBody>
                  <a:tcPr anchor="ctr"/>
                </a:tc>
                <a:tc>
                  <a:txBody>
                    <a:bodyPr/>
                    <a:lstStyle/>
                    <a:p>
                      <a:pPr algn="ctr"/>
                      <a:r>
                        <a:rPr lang="en-US" sz="2000" dirty="0" smtClean="0"/>
                        <a:t>System hosted</a:t>
                      </a:r>
                      <a:r>
                        <a:rPr lang="en-US" sz="2000" baseline="0" dirty="0" smtClean="0"/>
                        <a:t> entirely on mobile phones</a:t>
                      </a:r>
                      <a:endParaRPr lang="en-US" sz="2000" dirty="0">
                        <a:solidFill>
                          <a:srgbClr val="000000"/>
                        </a:solidFill>
                      </a:endParaRPr>
                    </a:p>
                  </a:txBody>
                  <a:tcPr/>
                </a:tc>
                <a:tc>
                  <a:txBody>
                    <a:bodyPr/>
                    <a:lstStyle/>
                    <a:p>
                      <a:pPr algn="ctr"/>
                      <a:r>
                        <a:rPr lang="en-US" sz="2000" dirty="0" smtClean="0">
                          <a:solidFill>
                            <a:srgbClr val="000000"/>
                          </a:solidFill>
                        </a:rPr>
                        <a:t>Requires pre-incident configuration</a:t>
                      </a:r>
                      <a:endParaRPr lang="en-US" sz="2000" dirty="0">
                        <a:solidFill>
                          <a:srgbClr val="000000"/>
                        </a:solidFill>
                      </a:endParaRPr>
                    </a:p>
                  </a:txBody>
                  <a:tcPr/>
                </a:tc>
              </a:tr>
              <a:tr h="798666">
                <a:tc>
                  <a:txBody>
                    <a:bodyPr/>
                    <a:lstStyle/>
                    <a:p>
                      <a:pPr algn="ctr"/>
                      <a:r>
                        <a:rPr lang="en-US" sz="2000" dirty="0" smtClean="0"/>
                        <a:t>Singh</a:t>
                      </a:r>
                      <a:r>
                        <a:rPr lang="en-US" sz="2000" dirty="0" smtClean="0">
                          <a:solidFill>
                            <a:srgbClr val="000000"/>
                          </a:solidFill>
                        </a:rPr>
                        <a:t> et. al. (‘14)</a:t>
                      </a:r>
                      <a:endParaRPr lang="en-US" sz="2000" dirty="0">
                        <a:solidFill>
                          <a:srgbClr val="000000"/>
                        </a:solidFill>
                      </a:endParaRPr>
                    </a:p>
                  </a:txBody>
                  <a:tcPr anchor="ctr"/>
                </a:tc>
                <a:tc>
                  <a:txBody>
                    <a:bodyPr/>
                    <a:lstStyle/>
                    <a:p>
                      <a:pPr algn="ctr"/>
                      <a:r>
                        <a:rPr lang="en-US" sz="2000" dirty="0" smtClean="0">
                          <a:solidFill>
                            <a:srgbClr val="000000"/>
                          </a:solidFill>
                        </a:rPr>
                        <a:t>Criteria weights are dynamic during incident</a:t>
                      </a:r>
                      <a:endParaRPr lang="en-US" sz="2000" dirty="0">
                        <a:solidFill>
                          <a:srgbClr val="000000"/>
                        </a:solidFill>
                      </a:endParaRPr>
                    </a:p>
                  </a:txBody>
                  <a:tcPr/>
                </a:tc>
                <a:tc>
                  <a:txBody>
                    <a:bodyPr/>
                    <a:lstStyle/>
                    <a:p>
                      <a:pPr algn="ctr"/>
                      <a:r>
                        <a:rPr lang="en-US" sz="2000" dirty="0" smtClean="0">
                          <a:solidFill>
                            <a:srgbClr val="000000"/>
                          </a:solidFill>
                        </a:rPr>
                        <a:t>Limited to a vehicular network context</a:t>
                      </a:r>
                      <a:endParaRPr lang="en-US" sz="2000" dirty="0">
                        <a:solidFill>
                          <a:srgbClr val="000000"/>
                        </a:solidFill>
                      </a:endParaRPr>
                    </a:p>
                  </a:txBody>
                  <a:tcPr/>
                </a:tc>
              </a:tr>
              <a:tr h="798666">
                <a:tc>
                  <a:txBody>
                    <a:bodyPr/>
                    <a:lstStyle/>
                    <a:p>
                      <a:pPr algn="ctr"/>
                      <a:r>
                        <a:rPr lang="en-US" sz="2000" dirty="0" smtClean="0"/>
                        <a:t>Gillis</a:t>
                      </a:r>
                      <a:r>
                        <a:rPr lang="en-US" sz="2000" dirty="0" smtClean="0">
                          <a:solidFill>
                            <a:srgbClr val="000000"/>
                          </a:solidFill>
                        </a:rPr>
                        <a:t> et. al. (‘15)</a:t>
                      </a:r>
                      <a:endParaRPr lang="en-US" sz="2000" dirty="0">
                        <a:solidFill>
                          <a:srgbClr val="000000"/>
                        </a:solidFill>
                      </a:endParaRPr>
                    </a:p>
                  </a:txBody>
                  <a:tcPr anchor="ctr"/>
                </a:tc>
                <a:tc>
                  <a:txBody>
                    <a:bodyPr/>
                    <a:lstStyle/>
                    <a:p>
                      <a:pPr algn="ctr"/>
                      <a:r>
                        <a:rPr lang="en-US" sz="2000" kern="1200" dirty="0" smtClean="0">
                          <a:solidFill>
                            <a:schemeClr val="dk1"/>
                          </a:solidFill>
                          <a:effectLst/>
                          <a:latin typeface="+mn-lt"/>
                          <a:ea typeface="+mn-ea"/>
                          <a:cs typeface="+mn-cs"/>
                        </a:rPr>
                        <a:t>Provides</a:t>
                      </a:r>
                      <a:r>
                        <a:rPr lang="en-US" sz="2000" kern="1200" baseline="0" dirty="0" smtClean="0">
                          <a:solidFill>
                            <a:schemeClr val="dk1"/>
                          </a:solidFill>
                          <a:effectLst/>
                          <a:latin typeface="+mn-lt"/>
                          <a:ea typeface="+mn-ea"/>
                          <a:cs typeface="+mn-cs"/>
                        </a:rPr>
                        <a:t> end-to-end disaster management solution</a:t>
                      </a:r>
                      <a:endParaRPr lang="en-US" sz="2000" dirty="0">
                        <a:solidFill>
                          <a:srgbClr val="000000"/>
                        </a:solidFill>
                      </a:endParaRPr>
                    </a:p>
                  </a:txBody>
                  <a:tcPr/>
                </a:tc>
                <a:tc>
                  <a:txBody>
                    <a:bodyPr/>
                    <a:lstStyle/>
                    <a:p>
                      <a:pPr algn="ctr"/>
                      <a:r>
                        <a:rPr lang="en-US" sz="2000" kern="1200" dirty="0" smtClean="0">
                          <a:solidFill>
                            <a:schemeClr val="dk1"/>
                          </a:solidFill>
                          <a:effectLst/>
                          <a:latin typeface="+mn-lt"/>
                          <a:ea typeface="+mn-ea"/>
                          <a:cs typeface="+mn-cs"/>
                        </a:rPr>
                        <a:t>Information processing is primarily passive</a:t>
                      </a:r>
                      <a:r>
                        <a:rPr lang="en-US" sz="2000" kern="1200" baseline="0" dirty="0" smtClean="0">
                          <a:solidFill>
                            <a:schemeClr val="dk1"/>
                          </a:solidFill>
                          <a:effectLst/>
                          <a:latin typeface="+mn-lt"/>
                          <a:ea typeface="+mn-ea"/>
                          <a:cs typeface="+mn-cs"/>
                        </a:rPr>
                        <a:t> </a:t>
                      </a:r>
                      <a:endParaRPr lang="en-US" sz="2000" dirty="0">
                        <a:solidFill>
                          <a:srgbClr val="000000"/>
                        </a:solidFill>
                      </a:endParaRPr>
                    </a:p>
                  </a:txBody>
                  <a:tcPr/>
                </a:tc>
              </a:tr>
            </a:tbl>
          </a:graphicData>
        </a:graphic>
      </p:graphicFrame>
      <p:sp>
        <p:nvSpPr>
          <p:cNvPr id="3" name="Footer Placeholder 2"/>
          <p:cNvSpPr>
            <a:spLocks noGrp="1"/>
          </p:cNvSpPr>
          <p:nvPr>
            <p:ph type="ftr" sz="quarter" idx="11"/>
          </p:nvPr>
        </p:nvSpPr>
        <p:spPr/>
        <p:txBody>
          <a:bodyPr/>
          <a:lstStyle/>
          <a:p>
            <a:r>
              <a:rPr lang="en-US" dirty="0"/>
              <a:t>Mobile Cloud </a:t>
            </a:r>
            <a:r>
              <a:rPr lang="en-US" dirty="0" smtClean="0"/>
              <a:t>2017</a:t>
            </a:r>
            <a:r>
              <a:rPr lang="en-US" dirty="0"/>
              <a:t>, San Francisco</a:t>
            </a:r>
          </a:p>
        </p:txBody>
      </p:sp>
    </p:spTree>
    <p:extLst>
      <p:ext uri="{BB962C8B-B14F-4D97-AF65-F5344CB8AC3E}">
        <p14:creationId xmlns:p14="http://schemas.microsoft.com/office/powerpoint/2010/main" val="107098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Our Research Goals</a:t>
            </a:r>
            <a:endParaRPr lang="en-US" dirty="0">
              <a:solidFill>
                <a:srgbClr val="0000FF"/>
              </a:solidFill>
            </a:endParaRPr>
          </a:p>
        </p:txBody>
      </p:sp>
      <p:sp>
        <p:nvSpPr>
          <p:cNvPr id="3" name="Content Placeholder 2"/>
          <p:cNvSpPr>
            <a:spLocks noGrp="1"/>
          </p:cNvSpPr>
          <p:nvPr>
            <p:ph idx="1"/>
          </p:nvPr>
        </p:nvSpPr>
        <p:spPr>
          <a:xfrm>
            <a:off x="223783" y="1371600"/>
            <a:ext cx="8229600" cy="4754563"/>
          </a:xfrm>
        </p:spPr>
        <p:txBody>
          <a:bodyPr>
            <a:normAutofit fontScale="92500" lnSpcReduction="20000"/>
          </a:bodyPr>
          <a:lstStyle/>
          <a:p>
            <a:r>
              <a:rPr lang="en-US" dirty="0" smtClean="0"/>
              <a:t>Rigorously define the disaster resource allocation problem</a:t>
            </a:r>
          </a:p>
          <a:p>
            <a:r>
              <a:rPr lang="en-US" dirty="0" smtClean="0"/>
              <a:t>Optimize disaster response by integrating: </a:t>
            </a:r>
          </a:p>
          <a:p>
            <a:pPr lvl="1"/>
            <a:r>
              <a:rPr lang="en-US" sz="3200" dirty="0" smtClean="0"/>
              <a:t>Centralized information storage</a:t>
            </a:r>
          </a:p>
          <a:p>
            <a:pPr lvl="1"/>
            <a:r>
              <a:rPr lang="en-US" sz="3200" dirty="0"/>
              <a:t>H</a:t>
            </a:r>
            <a:r>
              <a:rPr lang="en-US" sz="3200" dirty="0" smtClean="0"/>
              <a:t>uman knowledge of the situation</a:t>
            </a:r>
          </a:p>
          <a:p>
            <a:pPr lvl="1"/>
            <a:r>
              <a:rPr lang="en-US" sz="3200" dirty="0" smtClean="0"/>
              <a:t>Dynamic routing algorithms</a:t>
            </a:r>
            <a:endParaRPr lang="en-US" sz="3200" dirty="0"/>
          </a:p>
          <a:p>
            <a:r>
              <a:rPr lang="en-US" dirty="0"/>
              <a:t>Provide a flexible end-to-end recommendation system for integrating disaster information with decision making </a:t>
            </a:r>
          </a:p>
          <a:p>
            <a:r>
              <a:rPr lang="en-US" dirty="0"/>
              <a:t>Evaluate system for future improvements</a:t>
            </a:r>
          </a:p>
          <a:p>
            <a:pPr lvl="1"/>
            <a:endParaRPr lang="en-US" sz="2000" dirty="0" smtClean="0"/>
          </a:p>
          <a:p>
            <a:pPr lvl="1"/>
            <a:endParaRPr lang="en-US" sz="2000" dirty="0"/>
          </a:p>
          <a:p>
            <a:pPr lvl="1"/>
            <a:endParaRPr lang="en-US" sz="2000" dirty="0" smtClean="0"/>
          </a:p>
          <a:p>
            <a:pPr lvl="1"/>
            <a:endParaRPr lang="en-US" sz="2000" dirty="0" smtClean="0"/>
          </a:p>
          <a:p>
            <a:pPr lvl="1"/>
            <a:endParaRPr lang="en-US" sz="2000" dirty="0" smtClean="0"/>
          </a:p>
        </p:txBody>
      </p:sp>
      <p:sp>
        <p:nvSpPr>
          <p:cNvPr id="5" name="AutoShape 2" descr="https://cdn1.iconfinder.com/data/icons/SIGMA/education_icons/png/400/elementary_school.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lide Number Placeholder 3"/>
          <p:cNvSpPr>
            <a:spLocks noGrp="1"/>
          </p:cNvSpPr>
          <p:nvPr>
            <p:ph type="sldNum" sz="quarter" idx="12"/>
          </p:nvPr>
        </p:nvSpPr>
        <p:spPr>
          <a:xfrm>
            <a:off x="6858000" y="6446836"/>
            <a:ext cx="2133600" cy="365125"/>
          </a:xfrm>
        </p:spPr>
        <p:txBody>
          <a:bodyPr/>
          <a:lstStyle/>
          <a:p>
            <a:fld id="{C8E1785F-B056-4206-9881-1F19675A9A39}" type="slidenum">
              <a:rPr lang="en-US" smtClean="0"/>
              <a:t>9</a:t>
            </a:fld>
            <a:endParaRPr lang="en-US" dirty="0"/>
          </a:p>
        </p:txBody>
      </p:sp>
      <p:sp>
        <p:nvSpPr>
          <p:cNvPr id="4" name="Footer Placeholder 3"/>
          <p:cNvSpPr>
            <a:spLocks noGrp="1"/>
          </p:cNvSpPr>
          <p:nvPr>
            <p:ph type="ftr" sz="quarter" idx="11"/>
          </p:nvPr>
        </p:nvSpPr>
        <p:spPr/>
        <p:txBody>
          <a:bodyPr/>
          <a:lstStyle/>
          <a:p>
            <a:r>
              <a:rPr lang="en-US" dirty="0"/>
              <a:t>Mobile Cloud </a:t>
            </a:r>
            <a:r>
              <a:rPr lang="en-US" dirty="0" smtClean="0"/>
              <a:t>2017</a:t>
            </a:r>
            <a:r>
              <a:rPr lang="en-US" dirty="0"/>
              <a:t>, San Francisco</a:t>
            </a:r>
          </a:p>
        </p:txBody>
      </p:sp>
    </p:spTree>
    <p:extLst>
      <p:ext uri="{BB962C8B-B14F-4D97-AF65-F5344CB8AC3E}">
        <p14:creationId xmlns:p14="http://schemas.microsoft.com/office/powerpoint/2010/main" val="392293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12379</TotalTime>
  <Words>1952</Words>
  <Application>Microsoft Macintosh PowerPoint</Application>
  <PresentationFormat>On-screen Show (4:3)</PresentationFormat>
  <Paragraphs>341</Paragraphs>
  <Slides>32</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Calibri</vt:lpstr>
      <vt:lpstr>ＭＳ Ｐゴシック</vt:lpstr>
      <vt:lpstr>Times New Roman</vt:lpstr>
      <vt:lpstr>Arial</vt:lpstr>
      <vt:lpstr>Office Theme</vt:lpstr>
      <vt:lpstr>PowerPoint Presentation</vt:lpstr>
      <vt:lpstr>Agenda</vt:lpstr>
      <vt:lpstr>Disaster Situations are Frequent</vt:lpstr>
      <vt:lpstr>The Importance of Early Decisions</vt:lpstr>
      <vt:lpstr>Difficulty Allocating Disaster Resources</vt:lpstr>
      <vt:lpstr>Strategies in Disaster Management</vt:lpstr>
      <vt:lpstr>Information Centric Networking</vt:lpstr>
      <vt:lpstr>Recent Notable Works on Mobile Cloud Based Disaster Management and their Limitations</vt:lpstr>
      <vt:lpstr>Our Research Goals</vt:lpstr>
      <vt:lpstr>ARA Novelty</vt:lpstr>
      <vt:lpstr>Agenda</vt:lpstr>
      <vt:lpstr>Resource Allocation Primitives</vt:lpstr>
      <vt:lpstr>Resource Allocation Primitives Cont.</vt:lpstr>
      <vt:lpstr>Three Key Metrics</vt:lpstr>
      <vt:lpstr>Maximizing Effectiveness of a Disaster Response</vt:lpstr>
      <vt:lpstr>ARA Framework Architecture</vt:lpstr>
      <vt:lpstr>The Dispatch Phase</vt:lpstr>
      <vt:lpstr>The Augmented Annealing Phase</vt:lpstr>
      <vt:lpstr>PowerPoint Presentation</vt:lpstr>
      <vt:lpstr>Agenda</vt:lpstr>
      <vt:lpstr>Panacea’s Cloud</vt:lpstr>
      <vt:lpstr>Field Test Methodology</vt:lpstr>
      <vt:lpstr>Panacea’s Cloud Dashboard</vt:lpstr>
      <vt:lpstr>Field Test Interpretation</vt:lpstr>
      <vt:lpstr>Simulation Methodology</vt:lpstr>
      <vt:lpstr>Simulation Visualization</vt:lpstr>
      <vt:lpstr>Results: Quality Dimensions</vt:lpstr>
      <vt:lpstr>Results: Training Overhead</vt:lpstr>
      <vt:lpstr>Conclusions</vt:lpstr>
      <vt:lpstr>Future Work</vt:lpstr>
      <vt:lpstr>PowerPoint Presentation</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Sudharsh</dc:creator>
  <cp:lastModifiedBy>Guerdan, Luke (MU-Student)</cp:lastModifiedBy>
  <cp:revision>608</cp:revision>
  <dcterms:created xsi:type="dcterms:W3CDTF">2013-03-30T16:35:08Z</dcterms:created>
  <dcterms:modified xsi:type="dcterms:W3CDTF">2017-04-07T06:20:27Z</dcterms:modified>
</cp:coreProperties>
</file>